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9" r:id="rId2"/>
    <p:sldId id="317" r:id="rId3"/>
    <p:sldId id="314" r:id="rId4"/>
    <p:sldId id="335" r:id="rId5"/>
    <p:sldId id="331" r:id="rId6"/>
    <p:sldId id="332" r:id="rId7"/>
    <p:sldId id="316" r:id="rId8"/>
    <p:sldId id="288" r:id="rId9"/>
    <p:sldId id="329" r:id="rId10"/>
    <p:sldId id="330" r:id="rId11"/>
    <p:sldId id="336" r:id="rId12"/>
    <p:sldId id="333" r:id="rId13"/>
    <p:sldId id="337" r:id="rId14"/>
    <p:sldId id="293" r:id="rId15"/>
    <p:sldId id="268" r:id="rId16"/>
    <p:sldId id="270" r:id="rId17"/>
    <p:sldId id="282" r:id="rId18"/>
    <p:sldId id="284" r:id="rId19"/>
    <p:sldId id="283" r:id="rId20"/>
    <p:sldId id="285" r:id="rId21"/>
    <p:sldId id="262" r:id="rId22"/>
    <p:sldId id="286" r:id="rId23"/>
    <p:sldId id="290" r:id="rId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74147" autoAdjust="0"/>
  </p:normalViewPr>
  <p:slideViewPr>
    <p:cSldViewPr snapToGrid="0">
      <p:cViewPr varScale="1">
        <p:scale>
          <a:sx n="50" d="100"/>
          <a:sy n="50" d="100"/>
        </p:scale>
        <p:origin x="43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9F336-340F-4BFD-A5CE-931478A80E05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85B5-42BD-4405-8333-17CEEDD3591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65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+&lt;0.1% +0.2% +0.2% +1.0% +1.9% +1.9% +2.4%</a:t>
            </a:r>
          </a:p>
          <a:p>
            <a:r>
              <a:rPr lang="es-MX" sz="1200" dirty="0"/>
              <a:t>   +0.1% +0.2% +0.2% +1.0% +2.5% +2.5%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785B5-42BD-4405-8333-17CEEDD35915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98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320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24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18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272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370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128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05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33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652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2124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529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6C34E-3B94-46CB-9B30-AF5EFC7D336D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2D75-959B-4C8E-B105-FE8476CD99A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4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hosregdia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Casos%20Covid\resultado\incsemanaregion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gpositividadregdia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file:///C:\Users\Willy\Emerge-UPCH%20Dropbox\2.%20Jefatura\Projects\CoViD-19\Analisis\Sec.%20Variantes\Variantes%20Macroregi&#243;n\SIERRA%20SELVA%20NORTE.png" TargetMode="External"/><Relationship Id="rId3" Type="http://schemas.openxmlformats.org/officeDocument/2006/relationships/image" Target="file:///C:\Users\Willy\Emerge-UPCH%20Dropbox\2.%20Jefatura\Projects\CoViD-19\Analisis\Sec.%20Variantes\Variantes%20Macroregi&#243;n\COSTA%20CENTRO.png" TargetMode="External"/><Relationship Id="rId7" Type="http://schemas.openxmlformats.org/officeDocument/2006/relationships/image" Target="file:///C:\Users\Willy\Emerge-UPCH%20Dropbox\2.%20Jefatura\Projects\CoViD-19\Analisis\Sec.%20Variantes\Variantes%20Macroregi&#243;n\COSTA%20SUR.png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file:///C:\Users\Willy\Emerge-UPCH%20Dropbox\2.%20Jefatura\Projects\CoViD-19\Analisis\Sec.%20Variantes\Variantes%20Macroregi&#243;n\SIERRA%20CENTRO.png" TargetMode="External"/><Relationship Id="rId5" Type="http://schemas.openxmlformats.org/officeDocument/2006/relationships/image" Target="file:///C:\Users\Willy\Emerge-UPCH%20Dropbox\2.%20Jefatura\Projects\CoViD-19\Analisis\Sec.%20Variantes\Variantes%20Macroregi&#243;n\COSTA%20NORTE.png" TargetMode="External"/><Relationship Id="rId15" Type="http://schemas.openxmlformats.org/officeDocument/2006/relationships/image" Target="file:///C:\Users\Willy\Emerge-UPCH%20Dropbox\2.%20Jefatura\Projects\CoViD-19\Analisis\Sec.%20Variantes\Variantes%20Macroregi&#243;n\SIERRA%20SELVA%20SUR.png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file:///C:\Users\Willy\Emerge-UPCH%20Dropbox\2.%20Jefatura\Projects\CoViD-19\Analisis\Sec.%20Variantes\Variantes%20Macroregi&#243;n\SELVA%20BAJA.png" TargetMode="External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dirisinc.png" TargetMode="External"/><Relationship Id="rId7" Type="http://schemas.openxmlformats.org/officeDocument/2006/relationships/image" Target="file:///C:\Users\Willy\Emerge-UPCH%20Dropbox\2.%20Jefatura\Projects\CoViD-19\MINSA\Informes\PNG\LIMAincprov.p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file:///C:\Users\Willy\Emerge-UPCH%20Dropbox\2.%20Jefatura\Projects\CoViD-19\MINSA\Informes\PNG\LIMAsd.png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18" Type="http://schemas.openxmlformats.org/officeDocument/2006/relationships/image" Target="file:///C:\Users\Willy\Emerge-UPCH%20Dropbox\2.%20Jefatura\Projects\CoViD-19\MINSA\Informes\PNG\nucicostacentro.png" TargetMode="External"/><Relationship Id="rId3" Type="http://schemas.openxmlformats.org/officeDocument/2006/relationships/image" Target="file:///C:\Users\Willy\Emerge-UPCH%20Dropbox\2.%20Jefatura\Projects\CoViD-19\MINSA\Datos\UCI\positividad\costacentro2.png" TargetMode="External"/><Relationship Id="rId7" Type="http://schemas.openxmlformats.org/officeDocument/2006/relationships/image" Target="file:///C:\Users\Willy\Emerge-UPCH%20Dropbox\2.%20Jefatura\Projects\CoViD-19\MINSA\Informes\PNG\LIMAprovg.png" TargetMode="External"/><Relationship Id="rId12" Type="http://schemas.openxmlformats.org/officeDocument/2006/relationships/image" Target="file:///C:\Users\Willy\Emerge-UPCH%20Dropbox\2.%20Jefatura\Projects\CoViD-19\MINSA\Informes\PNG\ICAsd.png" TargetMode="External"/><Relationship Id="rId17" Type="http://schemas.openxmlformats.org/officeDocument/2006/relationships/image" Target="../media/image35.png"/><Relationship Id="rId2" Type="http://schemas.openxmlformats.org/officeDocument/2006/relationships/image" Target="../media/image27.png"/><Relationship Id="rId16" Type="http://schemas.openxmlformats.org/officeDocument/2006/relationships/image" Target="file:///C:\Users\Willy\Emerge-UPCH%20Dropbox\2.%20Jefatura\Projects\CoViD-19\MINSA\Informes\PNG\ANCASHsd.png" TargetMode="External"/><Relationship Id="rId20" Type="http://schemas.openxmlformats.org/officeDocument/2006/relationships/image" Target="file:///C:\Users\Willy\Emerge-UPCH%20Dropbox\2.%20Jefatura\Projects\CoViD-19\MINSA\Informes\PNG\ucicostacentro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file:///C:\Users\Willy\Emerge-UPCH%20Dropbox\2.%20Jefatura\Projects\CoViD-19\MINSA\Informes\PNG\LA%20LIBERTADsd.png" TargetMode="External"/><Relationship Id="rId15" Type="http://schemas.openxmlformats.org/officeDocument/2006/relationships/image" Target="../media/image34.png"/><Relationship Id="rId10" Type="http://schemas.openxmlformats.org/officeDocument/2006/relationships/image" Target="file:///C:\Users\Willy\Emerge-UPCH%20Dropbox\2.%20Jefatura\Projects\CoViD-19\MINSA\Informes\PNG\CALLAOsd.png" TargetMode="External"/><Relationship Id="rId19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file:///C:\Users\Willy\Emerge-UPCH%20Dropbox\2.%20Jefatura\Projects\CoViD-19\MINSA\Informes\PNG\costacentro2.pn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file:///C:\Users\Willy\Emerge-UPCH%20Dropbox\2.%20Jefatura\Projects\CoViD-19\MINSA\Informes\PNG\nucicostasur.png" TargetMode="External"/><Relationship Id="rId3" Type="http://schemas.openxmlformats.org/officeDocument/2006/relationships/image" Target="file:///C:\Users\Willy\Emerge-UPCH%20Dropbox\2.%20Jefatura\Projects\CoViD-19\MINSA\Datos\UCI\positividad\costasur2.png" TargetMode="External"/><Relationship Id="rId7" Type="http://schemas.openxmlformats.org/officeDocument/2006/relationships/image" Target="file:///C:\Users\Willy\Emerge-UPCH%20Dropbox\2.%20Jefatura\Projects\CoViD-19\MINSA\Informes\PNG\TACNAsd.png" TargetMode="External"/><Relationship Id="rId12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file:///C:\Users\Willy\Emerge-UPCH%20Dropbox\2.%20Jefatura\Projects\CoViD-19\MINSA\Informes\PNG\MOQUEGUAsd.png" TargetMode="External"/><Relationship Id="rId5" Type="http://schemas.openxmlformats.org/officeDocument/2006/relationships/image" Target="file:///C:\Users\Willy\Emerge-UPCH%20Dropbox\2.%20Jefatura\Projects\CoViD-19\MINSA\Informes\PNG\AREQUIPAsd.png" TargetMode="External"/><Relationship Id="rId15" Type="http://schemas.openxmlformats.org/officeDocument/2006/relationships/image" Target="file:///C:\Users\Willy\Emerge-UPCH%20Dropbox\2.%20Jefatura\Projects\CoViD-19\MINSA\Informes\PNG\ucicostasur.png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file:///C:\Users\Willy\Emerge-UPCH%20Dropbox\2.%20Jefatura\Projects\CoViD-19\MINSA\Informes\PNG\costasur2.png" TargetMode="External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file:///C:\Users\Willy\Emerge-UPCH%20Dropbox\2.%20Jefatura\Projects\CoViD-19\MINSA\Informes\PNG\MADRE%20DE%20DIOSsd.png" TargetMode="External"/><Relationship Id="rId18" Type="http://schemas.openxmlformats.org/officeDocument/2006/relationships/image" Target="../media/image52.png"/><Relationship Id="rId3" Type="http://schemas.openxmlformats.org/officeDocument/2006/relationships/image" Target="file:///C:\Users\Willy\Emerge-UPCH%20Dropbox\2.%20Jefatura\Projects\CoViD-19\MINSA\Informes\PNG\sierraselvasur2.png" TargetMode="External"/><Relationship Id="rId7" Type="http://schemas.openxmlformats.org/officeDocument/2006/relationships/image" Target="file:///C:\Users\Willy\Emerge-UPCH%20Dropbox\2.%20Jefatura\Projects\CoViD-19\MINSA\Informes\PNG\PUNOsd.png" TargetMode="External"/><Relationship Id="rId12" Type="http://schemas.openxmlformats.org/officeDocument/2006/relationships/image" Target="../media/image49.png"/><Relationship Id="rId17" Type="http://schemas.openxmlformats.org/officeDocument/2006/relationships/image" Target="file:///C:\Users\Willy\Emerge-UPCH%20Dropbox\2.%20Jefatura\Projects\CoViD-19\MINSA\Informes\PNG\ucisierrasur.png" TargetMode="External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file:///C:\Users\Willy\Emerge-UPCH%20Dropbox\2.%20Jefatura\Projects\CoViD-19\MINSA\Informes\PNG\CUSCOsd.png" TargetMode="External"/><Relationship Id="rId5" Type="http://schemas.openxmlformats.org/officeDocument/2006/relationships/image" Target="file:///C:\Users\Willy\Emerge-UPCH%20Dropbox\2.%20Jefatura\Projects\CoViD-19\MINSA\Datos\UCI\positividad\sierraselvasur2.png" TargetMode="External"/><Relationship Id="rId15" Type="http://schemas.openxmlformats.org/officeDocument/2006/relationships/image" Target="file:///C:\Users\Willy\Emerge-UPCH%20Dropbox\2.%20Jefatura\Projects\CoViD-19\MINSA\Informes\PNG\AYACUCHOsd.png" TargetMode="External"/><Relationship Id="rId10" Type="http://schemas.openxmlformats.org/officeDocument/2006/relationships/image" Target="../media/image48.png"/><Relationship Id="rId19" Type="http://schemas.openxmlformats.org/officeDocument/2006/relationships/image" Target="file:///C:\Users\Willy\Emerge-UPCH%20Dropbox\2.%20Jefatura\Projects\CoViD-19\MINSA\Informes\PNG\nucisierrasur.png" TargetMode="External"/><Relationship Id="rId4" Type="http://schemas.openxmlformats.org/officeDocument/2006/relationships/image" Target="../media/image45.png"/><Relationship Id="rId9" Type="http://schemas.openxmlformats.org/officeDocument/2006/relationships/image" Target="file:///C:\Users\Willy\Emerge-UPCH%20Dropbox\2.%20Jefatura\Projects\CoViD-19\MINSA\Informes\PNG\APURIMACsd.png" TargetMode="External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file:///C:\Users\Willy\Emerge-UPCH%20Dropbox\2.%20Jefatura\Projects\CoViD-19\MINSA\Informes\PNG\ucisierracentro.png" TargetMode="External"/><Relationship Id="rId3" Type="http://schemas.openxmlformats.org/officeDocument/2006/relationships/image" Target="file:///C:\Users\Willy\Emerge-UPCH%20Dropbox\2.%20Jefatura\Projects\CoViD-19\MINSA\Informes\PNG\sierracentro2.png" TargetMode="External"/><Relationship Id="rId7" Type="http://schemas.openxmlformats.org/officeDocument/2006/relationships/image" Target="file:///C:\Users\Willy\Emerge-UPCH%20Dropbox\2.%20Jefatura\Projects\CoViD-19\MINSA\Informes\PNG\HUANUCOsd.png" TargetMode="External"/><Relationship Id="rId12" Type="http://schemas.openxmlformats.org/officeDocument/2006/relationships/image" Target="../media/image58.png"/><Relationship Id="rId17" Type="http://schemas.openxmlformats.org/officeDocument/2006/relationships/image" Target="file:///C:\Users\Willy\Emerge-UPCH%20Dropbox\2.%20Jefatura\Projects\CoViD-19\MINSA\Informes\PNG\HUANCAVELICAsd.png" TargetMode="External"/><Relationship Id="rId2" Type="http://schemas.openxmlformats.org/officeDocument/2006/relationships/image" Target="../media/image53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file:///C:\Users\Willy\Emerge-UPCH%20Dropbox\2.%20Jefatura\Projects\CoViD-19\MINSA\Informes\PNG\PASCOsd.png" TargetMode="External"/><Relationship Id="rId5" Type="http://schemas.openxmlformats.org/officeDocument/2006/relationships/image" Target="file:///C:\Users\Willy\Emerge-UPCH%20Dropbox\2.%20Jefatura\Projects\CoViD-19\MINSA\Datos\UCI\positividad\sierracentro2.png" TargetMode="External"/><Relationship Id="rId15" Type="http://schemas.openxmlformats.org/officeDocument/2006/relationships/image" Target="file:///C:\Users\Willy\Emerge-UPCH%20Dropbox\2.%20Jefatura\Projects\CoViD-19\MINSA\Informes\PNG\nucisierracentro.png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file:///C:\Users\Willy\Emerge-UPCH%20Dropbox\2.%20Jefatura\Projects\CoViD-19\MINSA\Informes\PNG\JUNINsd.png" TargetMode="External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perus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file:///C:\Users\Willy\Emerge-UPCH%20Dropbox\2.%20Jefatura\Projects\CoViD-19\MINSA\Informes\PNG\nuciselvabaja.png" TargetMode="External"/><Relationship Id="rId3" Type="http://schemas.openxmlformats.org/officeDocument/2006/relationships/image" Target="file:///C:\Users\Willy\Emerge-UPCH%20Dropbox\2.%20Jefatura\Projects\CoViD-19\MINSA\Datos\UCI\positividad\selvabaja2.png" TargetMode="External"/><Relationship Id="rId7" Type="http://schemas.openxmlformats.org/officeDocument/2006/relationships/image" Target="file:///C:\Users\Willy\Emerge-UPCH%20Dropbox\2.%20Jefatura\Projects\CoViD-19\MINSA\Informes\PNG\LORETOsd.png" TargetMode="External"/><Relationship Id="rId12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file:///C:\Users\Willy\Emerge-UPCH%20Dropbox\2.%20Jefatura\Projects\CoViD-19\MINSA\Informes\PNG\uciselvabaja.png" TargetMode="External"/><Relationship Id="rId5" Type="http://schemas.openxmlformats.org/officeDocument/2006/relationships/image" Target="file:///C:\Users\Willy\Emerge-UPCH%20Dropbox\2.%20Jefatura\Projects\CoViD-19\MINSA\Informes\PNG\UCAYALIsd.png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file:///C:\Users\Willy\Emerge-UPCH%20Dropbox\2.%20Jefatura\Projects\CoViD-19\MINSA\Informes\PNG\selvabaja2.png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file:///C:\Users\Willy\Emerge-UPCH%20Dropbox\2.%20Jefatura\Projects\CoViD-19\MINSA\Informes\PNG\ucisierraselvanorte.png" TargetMode="External"/><Relationship Id="rId3" Type="http://schemas.openxmlformats.org/officeDocument/2006/relationships/image" Target="file:///C:\Users\Willy\Emerge-UPCH%20Dropbox\2.%20Jefatura\Projects\CoViD-19\MINSA\Datos\UCI\positividad\sierraselvanorte2.png" TargetMode="External"/><Relationship Id="rId7" Type="http://schemas.openxmlformats.org/officeDocument/2006/relationships/image" Target="file:///C:\Users\Willy\Emerge-UPCH%20Dropbox\2.%20Jefatura\Projects\CoViD-19\MINSA\Informes\PNG\AMAZONASsd.png" TargetMode="External"/><Relationship Id="rId12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file:///C:\Users\Willy\Emerge-UPCH%20Dropbox\2.%20Jefatura\Projects\CoViD-19\MINSA\Informes\PNG\sierraselvanorte2.png" TargetMode="External"/><Relationship Id="rId5" Type="http://schemas.openxmlformats.org/officeDocument/2006/relationships/image" Target="file:///C:\Users\Willy\Emerge-UPCH%20Dropbox\2.%20Jefatura\Projects\CoViD-19\MINSA\Informes\PNG\CAJAMARCAsd.png" TargetMode="External"/><Relationship Id="rId15" Type="http://schemas.openxmlformats.org/officeDocument/2006/relationships/image" Target="file:///C:\Users\Willy\Emerge-UPCH%20Dropbox\2.%20Jefatura\Projects\CoViD-19\MINSA\Informes\PNG\nucisierraselvanorte.png" TargetMode="Externa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file:///C:\Users\Willy\Emerge-UPCH%20Dropbox\2.%20Jefatura\Projects\CoViD-19\MINSA\Informes\PNG\SAN%20MARTINsd.png" TargetMode="External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file:///C:\Users\Willy\Emerge-UPCH%20Dropbox\2.%20Jefatura\Projects\CoViD-19\MINSA\Informes\PNG\PIURAsd.png" TargetMode="External"/><Relationship Id="rId3" Type="http://schemas.openxmlformats.org/officeDocument/2006/relationships/image" Target="file:///C:\Users\Willy\Emerge-UPCH%20Dropbox\2.%20Jefatura\Projects\CoViD-19\MINSA\Datos\UCI\positividad\costanorte2.png" TargetMode="External"/><Relationship Id="rId7" Type="http://schemas.openxmlformats.org/officeDocument/2006/relationships/image" Target="file:///C:\Users\Willy\Emerge-UPCH%20Dropbox\2.%20Jefatura\Projects\CoViD-19\MINSA\Informes\PNG\ucicostaorte.png" TargetMode="External"/><Relationship Id="rId12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file:///C:\Users\Willy\Emerge-UPCH%20Dropbox\2.%20Jefatura\Projects\CoViD-19\MINSA\Informes\PNG\TUMBESsd.png" TargetMode="External"/><Relationship Id="rId5" Type="http://schemas.openxmlformats.org/officeDocument/2006/relationships/image" Target="file:///C:\Users\Willy\Emerge-UPCH%20Dropbox\2.%20Jefatura\Projects\CoViD-19\MINSA\Informes\PNG\nucicostaorte.png" TargetMode="External"/><Relationship Id="rId15" Type="http://schemas.openxmlformats.org/officeDocument/2006/relationships/image" Target="file:///C:\Users\Willy\Emerge-UPCH%20Dropbox\2.%20Jefatura\Projects\CoViD-19\MINSA\Informes\PNG\costanorte2.png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image" Target="file:///C:\Users\Willy\Emerge-UPCH%20Dropbox\2.%20Jefatura\Projects\CoViD-19\MINSA\Informes\PNG\LAMBAYEQUEsd.png" TargetMode="External"/><Relationship Id="rId1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MAPAsd.png" TargetMode="External"/><Relationship Id="rId7" Type="http://schemas.openxmlformats.org/officeDocument/2006/relationships/image" Target="file:///C:\Users\Willy\Emerge-UPCH%20Dropbox\2.%20Jefatura\Projects\CoViD-19\MINSA\Informes\PNG\increg.png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file:///C:\Users\Willy\Emerge-UPCH%20Dropbox\2.%20Jefatura\Projects\CoViD-19\MINSA\Informes\PNG\combinado.png" TargetMode="External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Willy\Emerge-UPCH%20Dropbox\2.%20Jefatura\Projects\CoViD-19\MINSA\Informes\PNG\hospocupperu.p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Willy\Emerge-UPCH%20Dropbox\2.%20Jefatura\Projects\CoViD-19\MINSA\Informes\PNG\uciocupperu.png" TargetMode="External"/><Relationship Id="rId5" Type="http://schemas.openxmlformats.org/officeDocument/2006/relationships/image" Target="../media/image3.png"/><Relationship Id="rId10" Type="http://schemas.openxmlformats.org/officeDocument/2006/relationships/image" Target="file:///C:\Users\Willy\Emerge-UPCH%20Dropbox\2.%20Jefatura\Projects\CoViD-19\MINSA\Informes\PNG\UCI.png" TargetMode="External"/><Relationship Id="rId4" Type="http://schemas.openxmlformats.org/officeDocument/2006/relationships/image" Target="file:///C:\Users\Willy\Emerge-UPCH%20Dropbox\2.%20Jefatura\Projects\CoViD-19\MINSA\Informes\PNG\noUCI.png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Casos%20Covid\resultado\perusd4s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Willy\Emerge-UPCH%20Dropbox\2.%20Jefatura\Projects\CoViD-19\Analisis\Casos%20Covid\resultado\perusd.png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Datos\UCI\positividad\antigenica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Analisis\Sec.%20Variantes\Variantes\LIMA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Willy\Emerge-UPCH%20Dropbox\2.%20Jefatura\Projects\CoViD-19\Analisis\Sec.%20Variantes\Variantes\CALLAO.png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tablasemanal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Willy\Emerge-UPCH%20Dropbox\2.%20Jefatura\Projects\CoViD-19\MINSA\Informes\PNG\ocupuciregdia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7421" y="315544"/>
            <a:ext cx="11732192" cy="1743462"/>
          </a:xfrm>
        </p:spPr>
        <p:txBody>
          <a:bodyPr>
            <a:normAutofit/>
          </a:bodyPr>
          <a:lstStyle/>
          <a:p>
            <a:r>
              <a:rPr lang="es-PE" b="1" dirty="0"/>
              <a:t>Situación Epidemiológica de la </a:t>
            </a:r>
            <a:br>
              <a:rPr lang="es-PE" b="1" dirty="0"/>
            </a:br>
            <a:r>
              <a:rPr lang="es-PE" b="1" dirty="0"/>
              <a:t>COVID-19 al 9 de Octubre del 2021</a:t>
            </a:r>
            <a:endParaRPr lang="es-PE" sz="44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82389" y="2470246"/>
            <a:ext cx="11627224" cy="4307875"/>
          </a:xfrm>
        </p:spPr>
        <p:txBody>
          <a:bodyPr>
            <a:normAutofit lnSpcReduction="10000"/>
          </a:bodyPr>
          <a:lstStyle/>
          <a:p>
            <a:r>
              <a:rPr lang="es-PE" dirty="0"/>
              <a:t>Estado y tendencia semanal con datos disponibles a la semana epidemiológica 40 del 2021</a:t>
            </a:r>
          </a:p>
          <a:p>
            <a:endParaRPr lang="es-PE" dirty="0"/>
          </a:p>
          <a:p>
            <a:r>
              <a:rPr lang="es-PE" dirty="0"/>
              <a:t>Fuentes</a:t>
            </a:r>
          </a:p>
          <a:p>
            <a:r>
              <a:rPr lang="es-PE" b="1" u="sng" dirty="0"/>
              <a:t>Datos públicos</a:t>
            </a:r>
            <a:r>
              <a:rPr lang="es-PE" dirty="0"/>
              <a:t>: Fallecidos confirmados y sospechosos del </a:t>
            </a:r>
            <a:r>
              <a:rPr lang="es-PE" dirty="0" err="1"/>
              <a:t>Sinadef</a:t>
            </a:r>
            <a:r>
              <a:rPr lang="es-PE" dirty="0"/>
              <a:t>, o</a:t>
            </a:r>
            <a:r>
              <a:rPr lang="es-MX" dirty="0" err="1"/>
              <a:t>cupación</a:t>
            </a:r>
            <a:r>
              <a:rPr lang="es-MX" dirty="0"/>
              <a:t> de camas hospitalarias UCI y no UCI de </a:t>
            </a:r>
            <a:r>
              <a:rPr lang="es-MX" dirty="0" err="1"/>
              <a:t>Susalud</a:t>
            </a:r>
            <a:r>
              <a:rPr lang="es-MX" dirty="0"/>
              <a:t>, casos confirmados </a:t>
            </a:r>
            <a:r>
              <a:rPr lang="es-PE" dirty="0"/>
              <a:t>del CDC Perú</a:t>
            </a:r>
            <a:r>
              <a:rPr lang="es-MX" dirty="0"/>
              <a:t>, positividad </a:t>
            </a:r>
            <a:r>
              <a:rPr lang="es-MX" dirty="0" err="1"/>
              <a:t>antig</a:t>
            </a:r>
            <a:r>
              <a:rPr lang="es-PE" dirty="0" err="1"/>
              <a:t>énica</a:t>
            </a:r>
            <a:r>
              <a:rPr lang="es-PE" dirty="0"/>
              <a:t> de </a:t>
            </a:r>
            <a:r>
              <a:rPr lang="es-PE" dirty="0" err="1"/>
              <a:t>SiCovid</a:t>
            </a:r>
            <a:r>
              <a:rPr lang="es-PE" dirty="0"/>
              <a:t> y molecular del INS y variantes secuenciadas por el INS</a:t>
            </a:r>
            <a:endParaRPr lang="es-MX" dirty="0"/>
          </a:p>
          <a:p>
            <a:endParaRPr lang="es-ES" dirty="0"/>
          </a:p>
          <a:p>
            <a:r>
              <a:rPr lang="es-ES" dirty="0"/>
              <a:t>Elaborado por Andrés G. (Willy) Lescano* y Laura Orellana, Christian Ponce, Diego Fano, Dennis Pino y Kevin Flores, siguiendo pautas desarrolladas con otros miembros del grupo</a:t>
            </a:r>
          </a:p>
          <a:p>
            <a:endParaRPr lang="es-ES" dirty="0"/>
          </a:p>
          <a:p>
            <a:r>
              <a:rPr lang="es-ES" dirty="0"/>
              <a:t>* Ex miembro del Grupo Prospectiva, +94761-9799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686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0" y="28950"/>
            <a:ext cx="9384435" cy="682904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326579" y="29150"/>
            <a:ext cx="2874518" cy="1786000"/>
          </a:xfrm>
        </p:spPr>
        <p:txBody>
          <a:bodyPr>
            <a:noAutofit/>
          </a:bodyPr>
          <a:lstStyle/>
          <a:p>
            <a:pPr algn="ctr"/>
            <a:r>
              <a:rPr lang="es-PE" sz="2800" b="1" dirty="0"/>
              <a:t>Ocupación de camas de no UCI baja 0.3% </a:t>
            </a:r>
            <a:r>
              <a:rPr lang="es-PE" sz="2800" b="1" u="sng" dirty="0">
                <a:solidFill>
                  <a:srgbClr val="FF0000"/>
                </a:solidFill>
              </a:rPr>
              <a:t>tras tres semanas de alza </a:t>
            </a: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9378228" y="1716259"/>
            <a:ext cx="2813772" cy="5131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Suben &gt;1%*:</a:t>
            </a:r>
            <a:r>
              <a:rPr lang="es-PE" dirty="0">
                <a:solidFill>
                  <a:srgbClr val="002060"/>
                </a:solidFill>
              </a:rPr>
              <a:t> Huánuco (3.5%) y Huancavelica (3.2%) en la sierra central y Lambayeque (2.2%), Callao (2.0%) y Ucayali (2.3%)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Ucayali sube tres semanas</a:t>
            </a:r>
            <a:r>
              <a:rPr lang="es-PE" b="1" dirty="0">
                <a:solidFill>
                  <a:srgbClr val="FF0000"/>
                </a:solidFill>
              </a:rPr>
              <a:t>**</a:t>
            </a:r>
            <a:r>
              <a:rPr lang="es-PE" dirty="0">
                <a:solidFill>
                  <a:srgbClr val="002060"/>
                </a:solidFill>
              </a:rPr>
              <a:t>. Lambayeque antes estancado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dirty="0">
                <a:solidFill>
                  <a:srgbClr val="002060"/>
                </a:solidFill>
              </a:rPr>
              <a:t>Cuatro semanas previas suben 8, 4, 3 y 1 regiones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ES" b="1" dirty="0">
                <a:solidFill>
                  <a:srgbClr val="FF0000"/>
                </a:solidFill>
              </a:rPr>
              <a:t>&gt; promedio (25%)</a:t>
            </a:r>
            <a:r>
              <a:rPr lang="es-ES" dirty="0">
                <a:solidFill>
                  <a:srgbClr val="002060"/>
                </a:solidFill>
              </a:rPr>
              <a:t>: Callao (62%) y Lima (56%) en la capital más Lambayeque (47%). Cerca: Arequipa (22%) y Ucayali (19%)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Se mantiene (±1%) con ocupación &gt;30%: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b="1" dirty="0">
                <a:solidFill>
                  <a:srgbClr val="FF0000"/>
                </a:solidFill>
              </a:rPr>
              <a:t>Lima metropolitana, que antes subió tres semanas</a:t>
            </a:r>
            <a:r>
              <a:rPr lang="es-PE" dirty="0">
                <a:solidFill>
                  <a:srgbClr val="002060"/>
                </a:solidFill>
              </a:rPr>
              <a:t>. En cuatro semanas previas 1, 1, 0 y 2 regiones se estancaron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3058957" y="4835543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62736" y="1393959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521543" y="1408445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924514" y="141292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106048" y="2445039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843587" y="5057348"/>
            <a:ext cx="869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7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986118" y="-81889"/>
            <a:ext cx="10515600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/>
              <a:t>Casos semanales proyectados por región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036019" y="562040"/>
            <a:ext cx="7260614" cy="4323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40 baja 8.0% versus SE 39</a:t>
            </a:r>
            <a:endParaRPr lang="es-ES" b="1" u="sng" dirty="0">
              <a:solidFill>
                <a:srgbClr val="FF0000"/>
              </a:solidFill>
            </a:endParaRPr>
          </a:p>
          <a:p>
            <a:pPr marL="355600" lvl="1" indent="-133350"/>
            <a:r>
              <a:rPr lang="es-ES" dirty="0">
                <a:solidFill>
                  <a:srgbClr val="FF0000"/>
                </a:solidFill>
              </a:rPr>
              <a:t>Suben cinco regiones, ninguna por dos semanas</a:t>
            </a:r>
          </a:p>
          <a:p>
            <a:pPr marL="355600" lvl="1" indent="-133350"/>
            <a:r>
              <a:rPr lang="es-ES" dirty="0">
                <a:solidFill>
                  <a:srgbClr val="FF0000"/>
                </a:solidFill>
              </a:rPr>
              <a:t>Suben Huánuco y Huancavelica en la sierra central, Apurímac y Moquegua en el sur y Lambayeque*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149" y="2165013"/>
            <a:ext cx="7005851" cy="508877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64035" y="455324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  <p:sp>
        <p:nvSpPr>
          <p:cNvPr id="10" name="Rectángulo 9"/>
          <p:cNvSpPr/>
          <p:nvPr/>
        </p:nvSpPr>
        <p:spPr>
          <a:xfrm>
            <a:off x="6726618" y="380845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  <p:sp>
        <p:nvSpPr>
          <p:cNvPr id="12" name="Rectángulo 11"/>
          <p:cNvSpPr/>
          <p:nvPr/>
        </p:nvSpPr>
        <p:spPr>
          <a:xfrm>
            <a:off x="7791162" y="312705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  <a:endParaRPr lang="es-PE" sz="3200" dirty="0"/>
          </a:p>
        </p:txBody>
      </p:sp>
      <p:sp>
        <p:nvSpPr>
          <p:cNvPr id="13" name="Rectángulo 12"/>
          <p:cNvSpPr/>
          <p:nvPr/>
        </p:nvSpPr>
        <p:spPr>
          <a:xfrm>
            <a:off x="7783467" y="2444539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831614" y="311916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6" y="562040"/>
            <a:ext cx="4933950" cy="62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7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6810" y="13648"/>
            <a:ext cx="8844887" cy="6830704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52554" y="1582537"/>
            <a:ext cx="3140994" cy="52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Suben &gt;1%:*</a:t>
            </a:r>
            <a:r>
              <a:rPr lang="es-PE" sz="1800" dirty="0">
                <a:solidFill>
                  <a:srgbClr val="002060"/>
                </a:solidFill>
              </a:rPr>
              <a:t> Huánuco (1.5%) y Moquegua (1.2%).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rgbClr val="002060"/>
                </a:solidFill>
              </a:rPr>
              <a:t>Semanas previas: 2, 2, 5 y 4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rgbClr val="002060"/>
                </a:solidFill>
              </a:rPr>
              <a:t>Suben &gt;0.5%: Lambayeque (0.7), Ancash (0.9%) y Lima región (0.8%) en la costa centro-norte y Apurímac (0.6%)</a:t>
            </a:r>
          </a:p>
          <a:p>
            <a:pPr marL="0" lvl="1" indent="0">
              <a:spcBef>
                <a:spcPts val="1000"/>
              </a:spcBef>
              <a:buNone/>
            </a:pPr>
            <a:endParaRPr lang="es-PE" sz="18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b="1" dirty="0">
                <a:solidFill>
                  <a:srgbClr val="FF0000"/>
                </a:solidFill>
              </a:rPr>
              <a:t>Alta (≥5%)**:</a:t>
            </a: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 San Martín (5.0%) y Lima región (5.2%)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Semanas previas: 5, 4, 4 y 5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>
                <a:solidFill>
                  <a:schemeClr val="tx2">
                    <a:lumMod val="50000"/>
                  </a:schemeClr>
                </a:solidFill>
              </a:rPr>
              <a:t>San Martín valores altos por cinco semanas</a:t>
            </a:r>
            <a:r>
              <a:rPr lang="es-PE" sz="1800" b="1" dirty="0">
                <a:solidFill>
                  <a:srgbClr val="FF0000"/>
                </a:solidFill>
              </a:rPr>
              <a:t>***</a:t>
            </a:r>
            <a:endParaRPr lang="es-PE" sz="1800" dirty="0">
              <a:solidFill>
                <a:schemeClr val="tx2">
                  <a:lumMod val="50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s-PE" sz="18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800" dirty="0"/>
              <a:t>Lima metropolitana sube 0.3%, cuatro alzas en cinco semanas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95536" y="43002"/>
            <a:ext cx="3548418" cy="1471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3200" dirty="0"/>
              <a:t>Positividad antigénica </a:t>
            </a:r>
            <a:r>
              <a:rPr lang="es-PE" sz="3200" b="1" u="sng" dirty="0">
                <a:solidFill>
                  <a:srgbClr val="FF0000"/>
                </a:solidFill>
              </a:rPr>
              <a:t>sube de 2.93% a 3.12%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957598" y="2510441"/>
            <a:ext cx="862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935673" y="3582605"/>
            <a:ext cx="878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913209" y="1420830"/>
            <a:ext cx="706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270965" y="3550343"/>
            <a:ext cx="1056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***</a:t>
            </a:r>
            <a:endParaRPr lang="es-P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2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8054" y="-11815"/>
            <a:ext cx="5913946" cy="1157609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Cambios en frecuencia de variantes por macro-región</a:t>
            </a:r>
            <a:endParaRPr lang="es-PE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23" y="2283516"/>
            <a:ext cx="3056722" cy="22240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23" y="26845"/>
            <a:ext cx="3056722" cy="22240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01" y="4554533"/>
            <a:ext cx="3056722" cy="222400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387" y="1145794"/>
            <a:ext cx="3056722" cy="222400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038" y="2283516"/>
            <a:ext cx="3056722" cy="222400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705" y="36007"/>
            <a:ext cx="3056722" cy="222400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705" y="4554533"/>
            <a:ext cx="3056722" cy="2224002"/>
          </a:xfrm>
          <a:prstGeom prst="rect">
            <a:avLst/>
          </a:prstGeom>
        </p:spPr>
      </p:pic>
      <p:sp>
        <p:nvSpPr>
          <p:cNvPr id="20" name="Marcador de contenido 2"/>
          <p:cNvSpPr txBox="1">
            <a:spLocks/>
          </p:cNvSpPr>
          <p:nvPr/>
        </p:nvSpPr>
        <p:spPr>
          <a:xfrm>
            <a:off x="6273109" y="3469341"/>
            <a:ext cx="5918891" cy="3374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lvl="1" indent="-174625">
              <a:spcBef>
                <a:spcPts val="1000"/>
              </a:spcBef>
            </a:pPr>
            <a:r>
              <a:rPr lang="es-PE" sz="2000" dirty="0"/>
              <a:t>Delta domina </a:t>
            </a:r>
            <a:r>
              <a:rPr lang="es-PE" sz="2000"/>
              <a:t>en Lima y todas </a:t>
            </a:r>
            <a:r>
              <a:rPr lang="es-PE" sz="2000" dirty="0"/>
              <a:t>las macro-regiones</a:t>
            </a:r>
          </a:p>
          <a:p>
            <a:pPr marL="174625" lvl="1" indent="-174625">
              <a:spcBef>
                <a:spcPts val="1000"/>
              </a:spcBef>
            </a:pPr>
            <a:endParaRPr lang="es-PE" sz="2000" dirty="0"/>
          </a:p>
          <a:p>
            <a:pPr marL="174625" lvl="1" indent="-174625">
              <a:spcBef>
                <a:spcPts val="1000"/>
              </a:spcBef>
            </a:pPr>
            <a:r>
              <a:rPr lang="es-PE" sz="2000" dirty="0"/>
              <a:t>Delta subió mas lento en sierra/selva norte y sur</a:t>
            </a:r>
          </a:p>
          <a:p>
            <a:pPr marL="174625" lvl="1" indent="-174625">
              <a:spcBef>
                <a:spcPts val="1000"/>
              </a:spcBef>
            </a:pPr>
            <a:endParaRPr lang="es-PE" sz="2000" dirty="0"/>
          </a:p>
          <a:p>
            <a:pPr marL="174625" lvl="1" indent="-174625">
              <a:spcBef>
                <a:spcPts val="1000"/>
              </a:spcBef>
            </a:pPr>
            <a:r>
              <a:rPr lang="es-PE" sz="2000" dirty="0"/>
              <a:t>Gamma continúa circulando pero con menos intensidad</a:t>
            </a:r>
          </a:p>
          <a:p>
            <a:pPr marL="174625" lvl="1" indent="-174625">
              <a:spcBef>
                <a:spcPts val="1000"/>
              </a:spcBef>
            </a:pPr>
            <a:endParaRPr lang="es-PE" sz="2000" dirty="0"/>
          </a:p>
          <a:p>
            <a:pPr marL="174625" lvl="1" indent="-174625">
              <a:spcBef>
                <a:spcPts val="1000"/>
              </a:spcBef>
            </a:pPr>
            <a:r>
              <a:rPr lang="es-PE" sz="2000" dirty="0"/>
              <a:t>Muy pocas muestras en costa sur y selva baja para caracterizar patrones</a:t>
            </a:r>
          </a:p>
        </p:txBody>
      </p:sp>
    </p:spTree>
    <p:extLst>
      <p:ext uri="{BB962C8B-B14F-4D97-AF65-F5344CB8AC3E}">
        <p14:creationId xmlns:p14="http://schemas.microsoft.com/office/powerpoint/2010/main" val="3144366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982971"/>
            <a:ext cx="9144000" cy="2387600"/>
          </a:xfrm>
        </p:spPr>
        <p:txBody>
          <a:bodyPr/>
          <a:lstStyle/>
          <a:p>
            <a:r>
              <a:rPr lang="es-MX" b="1" dirty="0"/>
              <a:t>Análisis macro-regional y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37347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6399" y="96185"/>
            <a:ext cx="7368013" cy="562721"/>
          </a:xfrm>
        </p:spPr>
        <p:txBody>
          <a:bodyPr>
            <a:noAutofit/>
          </a:bodyPr>
          <a:lstStyle/>
          <a:p>
            <a:r>
              <a:rPr lang="es-MX" sz="3200" b="1" dirty="0"/>
              <a:t>Lima metro, Callao y Lima región suben</a:t>
            </a:r>
            <a:endParaRPr lang="es-PE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80681" y="5488884"/>
            <a:ext cx="7392295" cy="1392093"/>
          </a:xfrm>
        </p:spPr>
        <p:txBody>
          <a:bodyPr>
            <a:normAutofit/>
          </a:bodyPr>
          <a:lstStyle/>
          <a:p>
            <a:r>
              <a:rPr lang="es-ES" sz="2200" b="1" dirty="0"/>
              <a:t>Lima metro sube importantemente dos semanas</a:t>
            </a:r>
            <a:endParaRPr lang="es-ES" sz="2200" b="1" dirty="0">
              <a:solidFill>
                <a:srgbClr val="00B050"/>
              </a:solidFill>
            </a:endParaRPr>
          </a:p>
          <a:p>
            <a:r>
              <a:rPr lang="es-ES" sz="2200" b="1" dirty="0"/>
              <a:t>DIRIS Lima Norte y Centro suben, Lima Sur baja</a:t>
            </a:r>
          </a:p>
          <a:p>
            <a:r>
              <a:rPr lang="es-ES" sz="2200" b="1" dirty="0"/>
              <a:t>Callao y Lima región suben una semana</a:t>
            </a:r>
            <a:endParaRPr lang="es-ES" sz="22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23352"/>
            <a:ext cx="4680409" cy="34058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994"/>
            <a:ext cx="7194176" cy="48729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14" y="3452188"/>
            <a:ext cx="4680409" cy="34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1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635" y="2471883"/>
            <a:ext cx="2928755" cy="21284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8" y="-20978"/>
            <a:ext cx="3075214" cy="223783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112" y="2287961"/>
            <a:ext cx="3098785" cy="2254935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4604850"/>
            <a:ext cx="3047874" cy="221788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957" y="-27902"/>
            <a:ext cx="3058042" cy="22252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4197" y="13446"/>
            <a:ext cx="6152703" cy="1856567"/>
          </a:xfrm>
        </p:spPr>
        <p:txBody>
          <a:bodyPr>
            <a:noAutofit/>
          </a:bodyPr>
          <a:lstStyle/>
          <a:p>
            <a:pPr algn="ctr"/>
            <a:r>
              <a:rPr lang="es-MX" sz="3000" b="1" u="sng" dirty="0"/>
              <a:t>Costa Centro</a:t>
            </a:r>
            <a:r>
              <a:rPr lang="es-MX" sz="3000" dirty="0"/>
              <a:t> </a:t>
            </a:r>
            <a:br>
              <a:rPr lang="es-MX" sz="3000" dirty="0"/>
            </a:br>
            <a:r>
              <a:rPr lang="es-MX" sz="2200" dirty="0"/>
              <a:t>Fallecidos suben. Ocupación camas UCI alta y no UCI alta y sube en el Callao. Casos bajan. Positividad antigénica &gt;5% en Lima región</a:t>
            </a:r>
            <a:endParaRPr lang="es-PE" sz="22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0555941" y="4784928"/>
            <a:ext cx="1622610" cy="13334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Subida interrumpida de camas UCI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88651" y="246325"/>
            <a:ext cx="1245951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Valores altos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304570" y="2568721"/>
            <a:ext cx="1230032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4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Camas </a:t>
            </a:r>
          </a:p>
          <a:p>
            <a:r>
              <a:rPr lang="es-MX" sz="1400" dirty="0">
                <a:solidFill>
                  <a:schemeClr val="bg1"/>
                </a:solidFill>
              </a:rPr>
              <a:t>UCI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suben </a:t>
            </a:r>
          </a:p>
          <a:p>
            <a:r>
              <a:rPr lang="es-MX" sz="1400" dirty="0">
                <a:solidFill>
                  <a:schemeClr val="bg1"/>
                </a:solidFill>
              </a:rPr>
              <a:t>siete</a:t>
            </a:r>
          </a:p>
          <a:p>
            <a:r>
              <a:rPr lang="es-MX" sz="14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411942" y="2532863"/>
            <a:ext cx="1633210" cy="1872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04058" y="3386884"/>
            <a:ext cx="1631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384507" y="4784928"/>
            <a:ext cx="1358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Camas no UCI suben 5 semanas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9817879" y="164436"/>
            <a:ext cx="2082768" cy="7399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1.01 fallecidos, </a:t>
            </a:r>
            <a:r>
              <a:rPr lang="es-MX" sz="1400" b="1" dirty="0">
                <a:solidFill>
                  <a:srgbClr val="FF0000"/>
                </a:solidFill>
              </a:rPr>
              <a:t>subió 100%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1" r:link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581" y="4633472"/>
            <a:ext cx="3028509" cy="2203766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3" r:link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532" y="1864583"/>
            <a:ext cx="3008103" cy="2185494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5" r:link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2" y="2322275"/>
            <a:ext cx="3056462" cy="222413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7" r:link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553" y="4695893"/>
            <a:ext cx="2951139" cy="214754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9" r:link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426" y="4695893"/>
            <a:ext cx="2941177" cy="2140293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3593204" y="586498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5" name="Rectángulo 24"/>
          <p:cNvSpPr/>
          <p:nvPr/>
        </p:nvSpPr>
        <p:spPr>
          <a:xfrm>
            <a:off x="6513985" y="5906974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98470" y="20699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332698" y="402361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4" name="Rectángulo 33"/>
          <p:cNvSpPr/>
          <p:nvPr/>
        </p:nvSpPr>
        <p:spPr>
          <a:xfrm>
            <a:off x="259012" y="2513524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0.97 fallecidos, </a:t>
            </a:r>
            <a:r>
              <a:rPr lang="es-MX" sz="1400" b="1" dirty="0">
                <a:solidFill>
                  <a:srgbClr val="FF0000"/>
                </a:solidFill>
              </a:rPr>
              <a:t>subió 33%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9258319" y="2471884"/>
            <a:ext cx="2170889" cy="6183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200" b="1" dirty="0">
                <a:solidFill>
                  <a:srgbClr val="00B050"/>
                </a:solidFill>
              </a:rPr>
              <a:t>0. 97 fallecidos, </a:t>
            </a:r>
            <a:r>
              <a:rPr lang="es-MX" sz="1200" b="1" dirty="0">
                <a:solidFill>
                  <a:srgbClr val="FF0000"/>
                </a:solidFill>
              </a:rPr>
              <a:t>subió 18%</a:t>
            </a:r>
          </a:p>
          <a:p>
            <a:pPr algn="ctr"/>
            <a:r>
              <a:rPr lang="es-MX" sz="1200" dirty="0">
                <a:solidFill>
                  <a:srgbClr val="FF0000"/>
                </a:solidFill>
              </a:rPr>
              <a:t> Suben cuatro distritos</a:t>
            </a:r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49098" y="127255"/>
            <a:ext cx="2972879" cy="7771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0.35 fallecidos x millón, </a:t>
            </a:r>
          </a:p>
          <a:p>
            <a:pPr algn="ctr"/>
            <a:r>
              <a:rPr lang="es-MX" sz="1400" b="1" dirty="0">
                <a:solidFill>
                  <a:srgbClr val="00B050"/>
                </a:solidFill>
              </a:rPr>
              <a:t>bajó 37%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Trujillo subió </a:t>
            </a:r>
            <a:endParaRPr lang="es-PE" sz="1400" dirty="0"/>
          </a:p>
        </p:txBody>
      </p:sp>
      <p:sp>
        <p:nvSpPr>
          <p:cNvPr id="41" name="Rectángulo 40"/>
          <p:cNvSpPr/>
          <p:nvPr/>
        </p:nvSpPr>
        <p:spPr>
          <a:xfrm>
            <a:off x="520593" y="4713090"/>
            <a:ext cx="242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00B050"/>
                </a:solidFill>
              </a:rPr>
              <a:t>0.98 fallecidos, </a:t>
            </a:r>
            <a:r>
              <a:rPr lang="es-MX" sz="1400" b="1" dirty="0">
                <a:solidFill>
                  <a:srgbClr val="FF0000"/>
                </a:solidFill>
              </a:rPr>
              <a:t>subió 133% 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  <a:endParaRPr lang="es-PE" sz="1400" dirty="0"/>
          </a:p>
        </p:txBody>
      </p:sp>
      <p:sp>
        <p:nvSpPr>
          <p:cNvPr id="42" name="Rectángulo 41"/>
          <p:cNvSpPr/>
          <p:nvPr/>
        </p:nvSpPr>
        <p:spPr>
          <a:xfrm>
            <a:off x="9399342" y="4718698"/>
            <a:ext cx="2139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b="1" dirty="0">
                <a:solidFill>
                  <a:srgbClr val="FF0000"/>
                </a:solidFill>
              </a:rPr>
              <a:t>1.61 fallecidos, subió 83%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Ica subió</a:t>
            </a:r>
          </a:p>
        </p:txBody>
      </p:sp>
    </p:spTree>
    <p:extLst>
      <p:ext uri="{BB962C8B-B14F-4D97-AF65-F5344CB8AC3E}">
        <p14:creationId xmlns:p14="http://schemas.microsoft.com/office/powerpoint/2010/main" val="1946388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817" y="4300062"/>
            <a:ext cx="3519654" cy="25579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-11838"/>
            <a:ext cx="4081706" cy="297019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9" y="3809961"/>
            <a:ext cx="4090138" cy="2976327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11884" y="4192953"/>
            <a:ext cx="2072009" cy="15664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no UCI suben cinco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tiene subida irregular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464796" y="4104970"/>
            <a:ext cx="1866559" cy="19273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suben 5/3 semanas. Positividad sube cuatro semanas</a:t>
            </a:r>
          </a:p>
          <a:p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255592" y="211476"/>
            <a:ext cx="2402807" cy="19526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0.57 fallecidos, bajó 54%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endParaRPr lang="es-MX" sz="1600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475" y="1674594"/>
            <a:ext cx="3554338" cy="2586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1" y="3809961"/>
            <a:ext cx="4090195" cy="29763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98" y="1842448"/>
            <a:ext cx="2626714" cy="1911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917" y="-1"/>
            <a:ext cx="2643043" cy="192334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9898839" y="1088469"/>
            <a:ext cx="658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9" name="Rectángulo 18"/>
          <p:cNvSpPr/>
          <p:nvPr/>
        </p:nvSpPr>
        <p:spPr>
          <a:xfrm>
            <a:off x="7820488" y="2954363"/>
            <a:ext cx="206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6627689" y="18701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5587148" y="4495905"/>
            <a:ext cx="2175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4173" y="-25085"/>
            <a:ext cx="5457744" cy="1699157"/>
          </a:xfrm>
        </p:spPr>
        <p:txBody>
          <a:bodyPr>
            <a:normAutofit fontScale="90000"/>
          </a:bodyPr>
          <a:lstStyle/>
          <a:p>
            <a:pPr algn="ctr"/>
            <a:r>
              <a:rPr lang="es-PE" sz="2800" b="1" u="sng" dirty="0"/>
              <a:t>Costa Sur</a:t>
            </a:r>
            <a:br>
              <a:rPr lang="es-PE" sz="2800" b="1" dirty="0"/>
            </a:br>
            <a:r>
              <a:rPr lang="es-PE" sz="2400" dirty="0"/>
              <a:t>Fallecidos se mantienen. Ocupación camas UCI sube en Tacna y no UCI algo alta en Arequipa. Casos suben en Moquegua. Positividad antigénica sube levemente en Moquegua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651379" y="4192952"/>
            <a:ext cx="2250862" cy="7475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0.74 fallecidos, se mantiene</a:t>
            </a:r>
          </a:p>
          <a:p>
            <a:pPr algn="ctr"/>
            <a:r>
              <a:rPr lang="es-MX" sz="1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9898839" y="4073646"/>
            <a:ext cx="2210691" cy="4480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400" b="1" dirty="0">
                <a:solidFill>
                  <a:srgbClr val="00B050"/>
                </a:solidFill>
              </a:rPr>
              <a:t>0.77 fallecidos, subió 100%</a:t>
            </a:r>
            <a:endParaRPr lang="es-MX" sz="1400" b="1" dirty="0">
              <a:solidFill>
                <a:srgbClr val="FF0000"/>
              </a:solidFill>
            </a:endParaRPr>
          </a:p>
          <a:p>
            <a:pPr algn="ctr"/>
            <a:r>
              <a:rPr lang="es-MX" sz="1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40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882" y="1734922"/>
            <a:ext cx="2902163" cy="21118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809" y="2519278"/>
            <a:ext cx="2931854" cy="213074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4632666"/>
            <a:ext cx="3029978" cy="22048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2365"/>
            <a:ext cx="9197906" cy="1565802"/>
          </a:xfrm>
        </p:spPr>
        <p:txBody>
          <a:bodyPr>
            <a:noAutofit/>
          </a:bodyPr>
          <a:lstStyle/>
          <a:p>
            <a:pPr algn="ctr"/>
            <a:r>
              <a:rPr lang="es-PE" sz="3400" u="sng" dirty="0"/>
              <a:t>Sierra/Selva Sur</a:t>
            </a:r>
            <a:br>
              <a:rPr lang="es-PE" sz="3400" b="1" dirty="0"/>
            </a:br>
            <a:r>
              <a:rPr lang="es-PE" sz="2400" dirty="0"/>
              <a:t>Fallecidos se mantienen. Ocupación camas UCI sube en Madre de Dios y Puno. Ocupación no UCI baja. Casos bajan. Positividad antigénica sube &gt;0.5% en Apurímac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352999" y="299002"/>
            <a:ext cx="1811272" cy="1643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Casi cero camas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y no UCI en subida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389378" y="4873601"/>
            <a:ext cx="1583422" cy="12405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 suben dos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1443" y="4697186"/>
            <a:ext cx="2237042" cy="1113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02499" y="2212405"/>
            <a:ext cx="1553598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no bajan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UCI suben dos semanas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88650" y="2196140"/>
            <a:ext cx="1930115" cy="10041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   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293133" y="4633547"/>
            <a:ext cx="2953537" cy="13605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cuatro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Supera valor histórico</a:t>
            </a:r>
          </a:p>
          <a:p>
            <a:r>
              <a:rPr lang="es-MX" sz="1600" dirty="0">
                <a:solidFill>
                  <a:schemeClr val="bg1"/>
                </a:solidFill>
              </a:rPr>
              <a:t>Camas UCI y no </a:t>
            </a:r>
          </a:p>
          <a:p>
            <a:r>
              <a:rPr lang="es-MX" sz="1600" dirty="0">
                <a:solidFill>
                  <a:schemeClr val="bg1"/>
                </a:solidFill>
              </a:rPr>
              <a:t>UCI sube 2/5 </a:t>
            </a:r>
          </a:p>
          <a:p>
            <a:r>
              <a:rPr lang="es-MX" sz="1600" dirty="0">
                <a:solidFill>
                  <a:schemeClr val="bg1"/>
                </a:solidFill>
              </a:rPr>
              <a:t>semanas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389377" y="299001"/>
            <a:ext cx="1583423" cy="9515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/>
              <a:t>  </a:t>
            </a: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10549719" y="2476571"/>
            <a:ext cx="1555841" cy="11291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dos semanas</a:t>
            </a: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1856097" y="2187382"/>
            <a:ext cx="1407994" cy="198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siete semanas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699842" y="471686"/>
            <a:ext cx="14465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904560" y="4873601"/>
            <a:ext cx="121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424819"/>
            <a:ext cx="3246670" cy="2362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7" y="35698"/>
            <a:ext cx="3057273" cy="22246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26" y="2348032"/>
            <a:ext cx="3057273" cy="222469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3" y="1937490"/>
            <a:ext cx="3264416" cy="23754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153" y="4711868"/>
            <a:ext cx="2888041" cy="210162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8" r:link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794" y="4707206"/>
            <a:ext cx="2894446" cy="2106288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3512522" y="5963937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6245045" y="4683297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3549671" y="1834712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7751926" y="2678049"/>
            <a:ext cx="1344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3" name="Rectángulo 32"/>
          <p:cNvSpPr/>
          <p:nvPr/>
        </p:nvSpPr>
        <p:spPr>
          <a:xfrm>
            <a:off x="9816353" y="4772239"/>
            <a:ext cx="2348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400" b="1" dirty="0">
                <a:solidFill>
                  <a:srgbClr val="00B050"/>
                </a:solidFill>
              </a:rPr>
              <a:t>1.04 fallecidos, se mantiene</a:t>
            </a:r>
          </a:p>
          <a:p>
            <a:pPr algn="r"/>
            <a:r>
              <a:rPr lang="es-MX" sz="1400" dirty="0">
                <a:solidFill>
                  <a:srgbClr val="FF0000"/>
                </a:solidFill>
              </a:rPr>
              <a:t>El </a:t>
            </a:r>
            <a:r>
              <a:rPr lang="es-MX" sz="1400" dirty="0" err="1">
                <a:solidFill>
                  <a:srgbClr val="FF0000"/>
                </a:solidFill>
              </a:rPr>
              <a:t>Collao</a:t>
            </a:r>
            <a:r>
              <a:rPr lang="es-MX" sz="1400" dirty="0">
                <a:solidFill>
                  <a:srgbClr val="FF0000"/>
                </a:solidFill>
              </a:rPr>
              <a:t> sube </a:t>
            </a:r>
            <a:endParaRPr lang="es-PE" sz="1400" dirty="0">
              <a:solidFill>
                <a:srgbClr val="00B050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274264" y="2094049"/>
            <a:ext cx="2948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0.64 fallecidos, bajó 25%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9552657" y="2515048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Cero fallecidos dos semanas</a:t>
            </a:r>
            <a:endParaRPr lang="es-MX" sz="1600" dirty="0">
              <a:solidFill>
                <a:srgbClr val="00B05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276535" y="4607516"/>
            <a:ext cx="2725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0.66 fallecidos, subió 100%</a:t>
            </a:r>
            <a:endParaRPr lang="es-MX" sz="1600" dirty="0">
              <a:solidFill>
                <a:srgbClr val="00B050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9365970" y="185635"/>
            <a:ext cx="272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0.74 fallecidos, bajó 12%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140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2516" y="2553036"/>
            <a:ext cx="2414090" cy="17566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127" y="3571857"/>
            <a:ext cx="1893130" cy="137584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" y="26896"/>
            <a:ext cx="3787198" cy="275588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8287" y="30469"/>
            <a:ext cx="4478669" cy="2585234"/>
          </a:xfrm>
        </p:spPr>
        <p:txBody>
          <a:bodyPr>
            <a:noAutofit/>
          </a:bodyPr>
          <a:lstStyle/>
          <a:p>
            <a:pPr algn="ctr"/>
            <a:r>
              <a:rPr lang="es-PE" sz="3400" b="1" dirty="0"/>
              <a:t>Sierra/Selva Centro</a:t>
            </a:r>
            <a:br>
              <a:rPr lang="es-PE" sz="3400" b="1" dirty="0"/>
            </a:br>
            <a:r>
              <a:rPr lang="es-PE" sz="2200" dirty="0"/>
              <a:t>Fallecidos se mantienen. Ocupación UCI sube en Pasco cuatro semanas. Ocupación camas no UCI y casos suben en Huánuco y Huancavelica. Positividad antigénica sube en Huánuco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48949" y="362480"/>
            <a:ext cx="18908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56689" y="4490113"/>
            <a:ext cx="2168147" cy="11173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8696420" y="302465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5/6 semanas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337428" y="4358060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7/3 semanas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163972" y="224729"/>
            <a:ext cx="1640008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314543" y="293501"/>
            <a:ext cx="1785060" cy="1566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2100266" y="4319388"/>
            <a:ext cx="1709736" cy="20563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ocho semanas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069" y="16084"/>
            <a:ext cx="3983866" cy="28989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48167"/>
            <a:ext cx="3802514" cy="315566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856" y="5273930"/>
            <a:ext cx="2107752" cy="15338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296" y="5289259"/>
            <a:ext cx="2107752" cy="1533810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4041026" y="2669694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9" name="Rectángulo 28"/>
          <p:cNvSpPr/>
          <p:nvPr/>
        </p:nvSpPr>
        <p:spPr>
          <a:xfrm>
            <a:off x="6774854" y="2944055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30" name="Rectángulo 29"/>
          <p:cNvSpPr/>
          <p:nvPr/>
        </p:nvSpPr>
        <p:spPr>
          <a:xfrm>
            <a:off x="8501446" y="4218188"/>
            <a:ext cx="294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78% del pico</a:t>
            </a:r>
            <a:endParaRPr lang="es-MX" sz="1600" b="1" u="sng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Suben </a:t>
            </a:r>
            <a:r>
              <a:rPr lang="es-MX" sz="1600" dirty="0" err="1">
                <a:solidFill>
                  <a:srgbClr val="FF0000"/>
                </a:solidFill>
              </a:rPr>
              <a:t>Angaraes</a:t>
            </a:r>
            <a:r>
              <a:rPr lang="es-MX" sz="1600" dirty="0">
                <a:solidFill>
                  <a:srgbClr val="FF0000"/>
                </a:solidFill>
              </a:rPr>
              <a:t> y </a:t>
            </a:r>
            <a:r>
              <a:rPr lang="es-MX" sz="1600" dirty="0" err="1">
                <a:solidFill>
                  <a:srgbClr val="FF0000"/>
                </a:solidFill>
              </a:rPr>
              <a:t>Tajacaja</a:t>
            </a:r>
            <a:endParaRPr lang="es-PE" sz="1600" dirty="0"/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8507765" y="26888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0.94 fallecidos, bajó 18%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6" r:link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507" y="3920923"/>
            <a:ext cx="3983866" cy="2898954"/>
          </a:xfrm>
          <a:prstGeom prst="rect">
            <a:avLst/>
          </a:prstGeom>
        </p:spPr>
      </p:pic>
      <p:sp>
        <p:nvSpPr>
          <p:cNvPr id="33" name="Título 1"/>
          <p:cNvSpPr txBox="1">
            <a:spLocks/>
          </p:cNvSpPr>
          <p:nvPr/>
        </p:nvSpPr>
        <p:spPr>
          <a:xfrm>
            <a:off x="293942" y="3962267"/>
            <a:ext cx="2629889" cy="567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0.74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4" name="Título 1"/>
          <p:cNvSpPr txBox="1">
            <a:spLocks/>
          </p:cNvSpPr>
          <p:nvPr/>
        </p:nvSpPr>
        <p:spPr>
          <a:xfrm>
            <a:off x="8464622" y="4127996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Cero fallecidos, cayó a cero</a:t>
            </a:r>
            <a:endParaRPr lang="es-MX" sz="1600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ítulo 1"/>
          <p:cNvSpPr txBox="1">
            <a:spLocks/>
          </p:cNvSpPr>
          <p:nvPr/>
        </p:nvSpPr>
        <p:spPr>
          <a:xfrm>
            <a:off x="307713" y="284807"/>
            <a:ext cx="2629889" cy="1685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b="1" dirty="0">
                <a:solidFill>
                  <a:srgbClr val="00B050"/>
                </a:solidFill>
              </a:rPr>
              <a:t>0.38 fallecidos, </a:t>
            </a:r>
            <a:r>
              <a:rPr lang="es-MX" sz="1600" b="1" dirty="0">
                <a:solidFill>
                  <a:srgbClr val="FF0000"/>
                </a:solidFill>
              </a:rPr>
              <a:t>subió de cero</a:t>
            </a: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Rectángulo 26"/>
          <p:cNvSpPr/>
          <p:nvPr/>
        </p:nvSpPr>
        <p:spPr>
          <a:xfrm>
            <a:off x="6030522" y="4912346"/>
            <a:ext cx="1740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6" name="Rectángulo 25"/>
          <p:cNvSpPr/>
          <p:nvPr/>
        </p:nvSpPr>
        <p:spPr>
          <a:xfrm>
            <a:off x="4560225" y="4932732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0210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02" y="258856"/>
            <a:ext cx="8639175" cy="6286500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707887" y="931121"/>
            <a:ext cx="3561450" cy="5926879"/>
          </a:xfrm>
        </p:spPr>
        <p:txBody>
          <a:bodyPr>
            <a:normAutofit fontScale="85000" lnSpcReduction="20000"/>
          </a:bodyPr>
          <a:lstStyle/>
          <a:p>
            <a:r>
              <a:rPr lang="es-PE" sz="2200" dirty="0"/>
              <a:t>Fallecidos semanales bajan 2.4% (4), mínimamente</a:t>
            </a:r>
          </a:p>
          <a:p>
            <a:pPr marL="355600" lvl="1" indent="-133350"/>
            <a:r>
              <a:rPr lang="es-PE" sz="1800" b="1" u="sng" dirty="0">
                <a:solidFill>
                  <a:srgbClr val="FF0000"/>
                </a:solidFill>
              </a:rPr>
              <a:t>Lima metropolitana sube 18.2% tras alza de 22.2%, porcentualmente mayor subida desde enero </a:t>
            </a:r>
          </a:p>
          <a:p>
            <a:pPr marL="355600" lvl="1" indent="-133350"/>
            <a:r>
              <a:rPr lang="es-PE" sz="1800" dirty="0"/>
              <a:t>Resto del país baja 12.0%</a:t>
            </a:r>
            <a:endParaRPr lang="es-PE" sz="1800" b="1" u="sng" dirty="0">
              <a:solidFill>
                <a:srgbClr val="FF0000"/>
              </a:solidFill>
            </a:endParaRPr>
          </a:p>
          <a:p>
            <a:endParaRPr lang="es-PE" sz="2200" dirty="0"/>
          </a:p>
          <a:p>
            <a:r>
              <a:rPr lang="es-PE" sz="2200" dirty="0"/>
              <a:t>Ocupación UCI y no UCI baja 3.0% y 0.3%. Se interrumpe alza de tres semanas en ocupación no UCI</a:t>
            </a:r>
            <a:endParaRPr lang="es-PE" sz="2200" b="1" u="sng" dirty="0">
              <a:solidFill>
                <a:srgbClr val="FF0000"/>
              </a:solidFill>
            </a:endParaRPr>
          </a:p>
          <a:p>
            <a:endParaRPr lang="es-PE" sz="2200" dirty="0"/>
          </a:p>
          <a:p>
            <a:r>
              <a:rPr lang="es-PE" sz="2200" dirty="0"/>
              <a:t>Positividad antigénica </a:t>
            </a:r>
            <a:r>
              <a:rPr lang="es-PE" sz="2200" b="1" u="sng" dirty="0">
                <a:solidFill>
                  <a:srgbClr val="FF0000"/>
                </a:solidFill>
              </a:rPr>
              <a:t>sube de 2.93% a 3.12% tras dos alzas en cuatro semanas</a:t>
            </a:r>
          </a:p>
          <a:p>
            <a:endParaRPr lang="es-PE" sz="2200" dirty="0"/>
          </a:p>
          <a:p>
            <a:r>
              <a:rPr lang="es-PE" sz="2200" dirty="0"/>
              <a:t>Casos bajan 8.0% vs SE 39 </a:t>
            </a:r>
            <a:r>
              <a:rPr lang="es-PE" sz="2200" b="1" u="sng" dirty="0">
                <a:solidFill>
                  <a:srgbClr val="FF0000"/>
                </a:solidFill>
              </a:rPr>
              <a:t>tras dos alzas en cuatro semanas</a:t>
            </a:r>
          </a:p>
          <a:p>
            <a:endParaRPr lang="es-MX" sz="2200" dirty="0"/>
          </a:p>
          <a:p>
            <a:r>
              <a:rPr lang="es-MX" sz="2200" b="1" u="sng" dirty="0">
                <a:solidFill>
                  <a:srgbClr val="FF0000"/>
                </a:solidFill>
              </a:rPr>
              <a:t>Delta domina claramente, reemplazó a Lambda y Gamma</a:t>
            </a:r>
            <a:r>
              <a:rPr lang="es-MX" sz="2200" dirty="0"/>
              <a:t>. Datos algo tardíos, deben integrar toda fuente en el país</a:t>
            </a:r>
            <a:endParaRPr lang="es-PE" sz="2200" dirty="0"/>
          </a:p>
        </p:txBody>
      </p:sp>
      <p:sp>
        <p:nvSpPr>
          <p:cNvPr id="22" name="Título 1"/>
          <p:cNvSpPr>
            <a:spLocks noGrp="1"/>
          </p:cNvSpPr>
          <p:nvPr>
            <p:ph type="title"/>
          </p:nvPr>
        </p:nvSpPr>
        <p:spPr>
          <a:xfrm>
            <a:off x="9006211" y="-12597"/>
            <a:ext cx="3010173" cy="94371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600" u="sng" dirty="0">
                <a:latin typeface="Arial" panose="020B0604020202020204" pitchFamily="34" charset="0"/>
                <a:cs typeface="Arial" panose="020B0604020202020204" pitchFamily="34" charset="0"/>
              </a:rPr>
              <a:t>La pandemia esta semana</a:t>
            </a:r>
            <a:endParaRPr lang="es-PE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252049" y="1501251"/>
            <a:ext cx="2239604" cy="3232114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/>
          <p:cNvSpPr/>
          <p:nvPr/>
        </p:nvSpPr>
        <p:spPr>
          <a:xfrm>
            <a:off x="3010565" y="2183839"/>
            <a:ext cx="1425558" cy="2292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681181" y="2702257"/>
            <a:ext cx="2238212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233900" y="1304597"/>
            <a:ext cx="1415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Cayó 88.7% en 15 semanas </a:t>
            </a:r>
            <a:r>
              <a:rPr lang="es-MX" sz="1600" b="1" dirty="0">
                <a:solidFill>
                  <a:srgbClr val="FF0000"/>
                </a:solidFill>
              </a:rPr>
              <a:t>y luego subió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912186" y="1448942"/>
            <a:ext cx="14402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Cayó 96.3% en 22 semanas,</a:t>
            </a:r>
            <a:r>
              <a:rPr lang="es-MX" sz="1600" b="1" dirty="0">
                <a:solidFill>
                  <a:srgbClr val="FF0000"/>
                </a:solidFill>
              </a:rPr>
              <a:t> subió una semana</a:t>
            </a:r>
            <a:r>
              <a:rPr lang="es-MX" sz="1600" b="1" dirty="0">
                <a:solidFill>
                  <a:srgbClr val="00B050"/>
                </a:solidFill>
              </a:rPr>
              <a:t> y bajó dos semanas</a:t>
            </a:r>
            <a:endParaRPr lang="es-P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81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5" y="75268"/>
            <a:ext cx="3634549" cy="264143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3939785"/>
            <a:ext cx="3973837" cy="289169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0670" y="322139"/>
            <a:ext cx="2431481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Camas UCI y no UCI mas ocupadas 4/3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  <a:p>
            <a:pPr algn="r"/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80129" y="3830689"/>
            <a:ext cx="2259101" cy="11716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060530" y="3845805"/>
            <a:ext cx="3181211" cy="10489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9668434" y="396595"/>
            <a:ext cx="2393573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703104" y="4260993"/>
            <a:ext cx="2250331" cy="1279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MX" sz="16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8060530" y="3845804"/>
            <a:ext cx="3181211" cy="12640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7957437" y="396595"/>
            <a:ext cx="2880892" cy="11816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" y="0"/>
            <a:ext cx="3931159" cy="2860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578" y="52744"/>
            <a:ext cx="3623421" cy="26366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570" y="4255641"/>
            <a:ext cx="3539703" cy="25758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286" y="4230809"/>
            <a:ext cx="3617850" cy="263270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5297337" y="593460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179068" y="4293176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6723477" y="396594"/>
            <a:ext cx="1233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2" name="Rectángulo 21"/>
          <p:cNvSpPr/>
          <p:nvPr/>
        </p:nvSpPr>
        <p:spPr>
          <a:xfrm>
            <a:off x="10787763" y="27806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1242661" y="290695"/>
            <a:ext cx="2629889" cy="7055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0.14 fallecidos, se mantiene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180407" y="4278122"/>
            <a:ext cx="2629889" cy="724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Cero fallecidos dos semanas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151" y="2692790"/>
            <a:ext cx="8203985" cy="1600385"/>
          </a:xfrm>
        </p:spPr>
        <p:txBody>
          <a:bodyPr>
            <a:normAutofit fontScale="90000"/>
          </a:bodyPr>
          <a:lstStyle/>
          <a:p>
            <a:pPr algn="ctr"/>
            <a:r>
              <a:rPr lang="es-PE" sz="3200" b="1" u="sng" dirty="0"/>
              <a:t>Selva Baja </a:t>
            </a:r>
            <a:br>
              <a:rPr lang="es-PE" sz="3200" b="1" dirty="0"/>
            </a:br>
            <a:r>
              <a:rPr lang="es-PE" sz="2900" b="1" dirty="0"/>
              <a:t>Fallecidos se mantienen muy bajos. Ocupación camas UCI y casos bajan. Ocupación camas no UCI subió tres semanas en Ucayali. Positividad antigénica subió en Ucayali</a:t>
            </a:r>
          </a:p>
        </p:txBody>
      </p:sp>
    </p:spTree>
    <p:extLst>
      <p:ext uri="{BB962C8B-B14F-4D97-AF65-F5344CB8AC3E}">
        <p14:creationId xmlns:p14="http://schemas.microsoft.com/office/powerpoint/2010/main" val="246989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551" y="2470107"/>
            <a:ext cx="3258331" cy="23680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5" y="4046843"/>
            <a:ext cx="3878550" cy="28223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1" y="-42517"/>
            <a:ext cx="3973837" cy="28916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99882" y="3016729"/>
            <a:ext cx="4932205" cy="1889504"/>
          </a:xfrm>
        </p:spPr>
        <p:txBody>
          <a:bodyPr>
            <a:normAutofit/>
          </a:bodyPr>
          <a:lstStyle/>
          <a:p>
            <a:pPr algn="ctr"/>
            <a:r>
              <a:rPr lang="es-MX" sz="2800" b="1" u="sng" dirty="0"/>
              <a:t>Sierra/Selva Norte</a:t>
            </a:r>
            <a:br>
              <a:rPr lang="es-MX" sz="2800" b="1" dirty="0"/>
            </a:br>
            <a:r>
              <a:rPr lang="es-MX" sz="2400" b="1" dirty="0"/>
              <a:t>Fallecidos bajan. Ocupación camas UCI sube en San Martín. Ocupación no UCI y casos bajan. Positividad antigénica &gt;5% cuatro semanas en San Martín</a:t>
            </a:r>
            <a:endParaRPr lang="es-PE" sz="2400" b="1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63509" y="4248359"/>
            <a:ext cx="1734232" cy="19238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600" dirty="0">
                <a:solidFill>
                  <a:schemeClr val="bg1"/>
                </a:solidFill>
              </a:rPr>
              <a:t>Fallecidos suben tres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Ocupación camas UCI y no UCI sube 5/3 semanas</a:t>
            </a:r>
          </a:p>
          <a:p>
            <a:r>
              <a:rPr lang="es-MX" sz="1600" dirty="0">
                <a:solidFill>
                  <a:schemeClr val="bg1"/>
                </a:solidFill>
              </a:rPr>
              <a:t>Positividad sube cuatro semanas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10418243" y="329963"/>
            <a:ext cx="1674473" cy="20993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Fallecidos suben dos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sube cinco semanas</a:t>
            </a: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395161" y="336189"/>
            <a:ext cx="2119440" cy="1105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235" y="12075"/>
            <a:ext cx="4129122" cy="300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3738" y="14434"/>
            <a:ext cx="3266144" cy="237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432" y="4922468"/>
            <a:ext cx="2596655" cy="18895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44" y="4894344"/>
            <a:ext cx="2596655" cy="1889585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167220" y="604935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9337899" y="4854755"/>
            <a:ext cx="2877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4323404" y="261245"/>
            <a:ext cx="1711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3" name="Rectángulo 22"/>
          <p:cNvSpPr/>
          <p:nvPr/>
        </p:nvSpPr>
        <p:spPr>
          <a:xfrm>
            <a:off x="5958471" y="2637932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8" name="Rectángulo 27"/>
          <p:cNvSpPr/>
          <p:nvPr/>
        </p:nvSpPr>
        <p:spPr>
          <a:xfrm>
            <a:off x="336180" y="4276137"/>
            <a:ext cx="2980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rgbClr val="00B050"/>
                </a:solidFill>
              </a:rPr>
              <a:t>0.39 fallecidos, bajó 50%</a:t>
            </a:r>
            <a:endParaRPr lang="es-MX" sz="1600" b="1" dirty="0">
              <a:solidFill>
                <a:srgbClr val="FF0000"/>
              </a:solidFill>
            </a:endParaRPr>
          </a:p>
          <a:p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9564548" y="291939"/>
            <a:ext cx="2559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600" b="1" dirty="0">
                <a:solidFill>
                  <a:srgbClr val="00B050"/>
                </a:solidFill>
              </a:rPr>
              <a:t>Cero fallecidos, bajó 100%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091821" y="215078"/>
            <a:ext cx="2647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Cero fallecidos, bajó 100%</a:t>
            </a:r>
            <a:endParaRPr lang="es-MX" sz="1600" b="1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  <a:endParaRPr lang="es-P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0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35" y="2427676"/>
            <a:ext cx="3207415" cy="23310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005" y="4808892"/>
            <a:ext cx="2771215" cy="20166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119" y="4807945"/>
            <a:ext cx="2771215" cy="201661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r:link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170" y="-27295"/>
            <a:ext cx="3838970" cy="279355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67717" y="2757350"/>
            <a:ext cx="51515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/>
              <a:t>Costa Norte</a:t>
            </a:r>
          </a:p>
          <a:p>
            <a:pPr algn="ctr"/>
            <a:r>
              <a:rPr lang="es-MX" sz="2000" dirty="0"/>
              <a:t>Fallecidos suben en Lambayeque. Ocupación camas UCI alta en Piura y Lambayeque. No UCI alta y sube en Lambayeque. Casos suben en Lambayeque. Positividad antigénica sube &gt;0.5% en Lambayeque</a:t>
            </a:r>
            <a:endParaRPr lang="es-MX" sz="2000" dirty="0">
              <a:solidFill>
                <a:srgbClr val="FF0000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433016" y="4248476"/>
            <a:ext cx="2410062" cy="18293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400" dirty="0">
                <a:solidFill>
                  <a:schemeClr val="bg1"/>
                </a:solidFill>
              </a:rPr>
              <a:t>Fallecidos bajan algo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Camas UCI suben cuatro veces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Ocupación camas no UCI sube tres semanas</a:t>
            </a:r>
          </a:p>
          <a:p>
            <a:pPr algn="r"/>
            <a:r>
              <a:rPr lang="es-MX" sz="1400" dirty="0">
                <a:solidFill>
                  <a:schemeClr val="bg1"/>
                </a:solidFill>
              </a:rPr>
              <a:t>Positividad alta en subida leve, irregular</a:t>
            </a:r>
          </a:p>
          <a:p>
            <a:pPr algn="r"/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729398" y="258983"/>
            <a:ext cx="2139937" cy="15834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dirty="0">
                <a:solidFill>
                  <a:schemeClr val="bg1"/>
                </a:solidFill>
              </a:rPr>
              <a:t>Casi cero camas UCI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Camas no UCI suben tres semanas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</a:rPr>
              <a:t>Positividad en subida irregular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0" r:link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28615"/>
            <a:ext cx="3820386" cy="27799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2" r:link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" y="4034118"/>
            <a:ext cx="3820386" cy="27799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4" r:link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7016" y="73080"/>
            <a:ext cx="3225960" cy="2347447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31514" y="589320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UCI</a:t>
            </a:r>
            <a:endParaRPr lang="es-PE" dirty="0"/>
          </a:p>
        </p:txBody>
      </p:sp>
      <p:sp>
        <p:nvSpPr>
          <p:cNvPr id="16" name="Rectángulo 15"/>
          <p:cNvSpPr/>
          <p:nvPr/>
        </p:nvSpPr>
        <p:spPr>
          <a:xfrm>
            <a:off x="10390579" y="4727244"/>
            <a:ext cx="173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b="1" dirty="0">
                <a:solidFill>
                  <a:srgbClr val="FF0000"/>
                </a:solidFill>
              </a:rPr>
              <a:t>Hospitalización</a:t>
            </a:r>
            <a:endParaRPr lang="es-PE" dirty="0"/>
          </a:p>
        </p:txBody>
      </p:sp>
      <p:sp>
        <p:nvSpPr>
          <p:cNvPr id="18" name="Rectángulo 17"/>
          <p:cNvSpPr/>
          <p:nvPr/>
        </p:nvSpPr>
        <p:spPr>
          <a:xfrm>
            <a:off x="8822891" y="296273"/>
            <a:ext cx="2674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600" b="1" dirty="0">
                <a:solidFill>
                  <a:srgbClr val="00B050"/>
                </a:solidFill>
              </a:rPr>
              <a:t>0.65 fallecidos, </a:t>
            </a:r>
            <a:r>
              <a:rPr lang="es-MX" sz="1600" b="1" dirty="0">
                <a:solidFill>
                  <a:srgbClr val="FF0000"/>
                </a:solidFill>
              </a:rPr>
              <a:t>subió 250%</a:t>
            </a: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363057" y="258983"/>
            <a:ext cx="1294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Fallecidos</a:t>
            </a:r>
            <a:endParaRPr lang="es-PE" dirty="0"/>
          </a:p>
        </p:txBody>
      </p:sp>
      <p:sp>
        <p:nvSpPr>
          <p:cNvPr id="20" name="Rectángulo 19"/>
          <p:cNvSpPr/>
          <p:nvPr/>
        </p:nvSpPr>
        <p:spPr>
          <a:xfrm>
            <a:off x="5770078" y="2594253"/>
            <a:ext cx="1294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FF0000"/>
                </a:solidFill>
              </a:rPr>
              <a:t>Positividad antígeno</a:t>
            </a:r>
            <a:endParaRPr lang="es-PE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1201717" y="290694"/>
            <a:ext cx="2629889" cy="5903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600" b="1" dirty="0">
                <a:solidFill>
                  <a:srgbClr val="00B050"/>
                </a:solidFill>
              </a:rPr>
              <a:t>Cero fallecidos, bajó 100%</a:t>
            </a:r>
            <a:endParaRPr lang="es-MX" sz="1600" b="1" dirty="0">
              <a:solidFill>
                <a:srgbClr val="FF0000"/>
              </a:solidFill>
            </a:endParaRPr>
          </a:p>
          <a:p>
            <a:pPr algn="r"/>
            <a:r>
              <a:rPr lang="es-MX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369199" y="4303150"/>
            <a:ext cx="2629889" cy="9026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600" b="1" dirty="0">
                <a:solidFill>
                  <a:srgbClr val="00B050"/>
                </a:solidFill>
              </a:rPr>
              <a:t>0.70 fallecidos, bajó 50%</a:t>
            </a:r>
            <a:endParaRPr lang="es-MX" sz="1600" dirty="0">
              <a:solidFill>
                <a:srgbClr val="FF0000"/>
              </a:solidFill>
            </a:endParaRPr>
          </a:p>
          <a:p>
            <a:pPr algn="ctr"/>
            <a:r>
              <a:rPr lang="es-MX" sz="1600" dirty="0">
                <a:solidFill>
                  <a:srgbClr val="FF0000"/>
                </a:solidFill>
              </a:rPr>
              <a:t>Subió Piura</a:t>
            </a:r>
          </a:p>
        </p:txBody>
      </p:sp>
    </p:spTree>
    <p:extLst>
      <p:ext uri="{BB962C8B-B14F-4D97-AF65-F5344CB8AC3E}">
        <p14:creationId xmlns:p14="http://schemas.microsoft.com/office/powerpoint/2010/main" val="180791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624" y="1891378"/>
            <a:ext cx="3438006" cy="49666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3761" y="149973"/>
            <a:ext cx="7688239" cy="845107"/>
          </a:xfrm>
        </p:spPr>
        <p:txBody>
          <a:bodyPr>
            <a:normAutofit/>
          </a:bodyPr>
          <a:lstStyle/>
          <a:p>
            <a:r>
              <a:rPr lang="es-PE" sz="3800" b="1" dirty="0"/>
              <a:t>Tasa de mortalidad cae más, muy baja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03760" y="1022377"/>
            <a:ext cx="7627869" cy="353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Mortalidad muy baja y uniforme</a:t>
            </a:r>
          </a:p>
          <a:p>
            <a:r>
              <a:rPr lang="es-ES" sz="2600" dirty="0"/>
              <a:t>Focos leves en frontera norte, sierra centro y sur</a:t>
            </a:r>
          </a:p>
          <a:p>
            <a:r>
              <a:rPr lang="es-ES" sz="2600" dirty="0"/>
              <a:t>Riesgos muy puntuales y variables</a:t>
            </a:r>
          </a:p>
          <a:p>
            <a:pPr lvl="1"/>
            <a:r>
              <a:rPr lang="es-ES" sz="2200" dirty="0"/>
              <a:t>Lima metropolitana</a:t>
            </a:r>
          </a:p>
          <a:p>
            <a:pPr lvl="1"/>
            <a:r>
              <a:rPr lang="es-ES" sz="2200" dirty="0"/>
              <a:t>Costa central</a:t>
            </a:r>
          </a:p>
          <a:p>
            <a:pPr lvl="1"/>
            <a:r>
              <a:rPr lang="es-ES" sz="2200" dirty="0"/>
              <a:t>Lambayeque</a:t>
            </a:r>
          </a:p>
          <a:p>
            <a:pPr lvl="1"/>
            <a:r>
              <a:rPr lang="es-ES" sz="2200" dirty="0"/>
              <a:t>San Martín y Huánuco</a:t>
            </a:r>
          </a:p>
        </p:txBody>
      </p:sp>
      <p:pic>
        <p:nvPicPr>
          <p:cNvPr id="8" name="Marcador de contenido 3"/>
          <p:cNvPicPr>
            <a:picLocks noGrp="1" noChangeAspect="1"/>
          </p:cNvPicPr>
          <p:nvPr>
            <p:ph idx="1"/>
          </p:nvPr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4503760" cy="3277311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r:link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453" y="3332336"/>
            <a:ext cx="4845113" cy="35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r:link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6" y="3491896"/>
            <a:ext cx="4594274" cy="334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r:link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3656"/>
            <a:ext cx="4612294" cy="33563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r:link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614" y="3434402"/>
            <a:ext cx="4612294" cy="33563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6090" y="26941"/>
            <a:ext cx="3061840" cy="1474314"/>
          </a:xfrm>
        </p:spPr>
        <p:txBody>
          <a:bodyPr>
            <a:noAutofit/>
          </a:bodyPr>
          <a:lstStyle/>
          <a:p>
            <a:pPr algn="ctr"/>
            <a:r>
              <a:rPr lang="es-MX" sz="3200" b="1" dirty="0"/>
              <a:t>Ocupación de camas UCI y hospitalización</a:t>
            </a:r>
            <a:endParaRPr lang="es-PE" sz="3200" b="1" u="sng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268611" y="42555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7" name="Rectángulo 16"/>
          <p:cNvSpPr/>
          <p:nvPr/>
        </p:nvSpPr>
        <p:spPr>
          <a:xfrm>
            <a:off x="9859229" y="3781921"/>
            <a:ext cx="2175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Hospitalización</a:t>
            </a:r>
            <a:endParaRPr lang="es-PE" sz="2400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4535146" y="1646352"/>
            <a:ext cx="3061840" cy="51980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000"/>
              </a:spcBef>
            </a:pPr>
            <a:r>
              <a:rPr lang="es-PE" b="1" u="sng" dirty="0">
                <a:solidFill>
                  <a:srgbClr val="FF0000"/>
                </a:solidFill>
              </a:rPr>
              <a:t>Camas UCI y no UCI operativas siguen bajando</a:t>
            </a:r>
          </a:p>
          <a:p>
            <a:pPr>
              <a:spcBef>
                <a:spcPts val="2000"/>
              </a:spcBef>
            </a:pPr>
            <a:r>
              <a:rPr lang="es-PE" dirty="0"/>
              <a:t>Suben camas UCI y no UCI disponibles</a:t>
            </a:r>
          </a:p>
          <a:p>
            <a:pPr>
              <a:spcBef>
                <a:spcPts val="2000"/>
              </a:spcBef>
            </a:pPr>
            <a:r>
              <a:rPr lang="es-PE" dirty="0" err="1"/>
              <a:t>UCIs</a:t>
            </a:r>
            <a:r>
              <a:rPr lang="es-PE" dirty="0"/>
              <a:t>, ocupación de 45.0%, ~1070 libres </a:t>
            </a:r>
          </a:p>
          <a:p>
            <a:pPr marL="450850" lvl="1">
              <a:spcBef>
                <a:spcPts val="2000"/>
              </a:spcBef>
            </a:pPr>
            <a:r>
              <a:rPr lang="es-PE" dirty="0"/>
              <a:t>Baja 3.0%, doble que semana previa</a:t>
            </a:r>
          </a:p>
          <a:p>
            <a:pPr>
              <a:spcBef>
                <a:spcPts val="2000"/>
              </a:spcBef>
            </a:pPr>
            <a:r>
              <a:rPr lang="es-PE" dirty="0"/>
              <a:t>24.9% ocupación camas no UCI</a:t>
            </a:r>
            <a:endParaRPr lang="es-PE" u="sng" dirty="0"/>
          </a:p>
          <a:p>
            <a:pPr marL="450850" lvl="1">
              <a:lnSpc>
                <a:spcPct val="110000"/>
              </a:lnSpc>
              <a:spcBef>
                <a:spcPts val="0"/>
              </a:spcBef>
            </a:pPr>
            <a:r>
              <a:rPr lang="es-PE" dirty="0"/>
              <a:t>Baja 0.3% tras subir 2.4% en tres semanas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3" y="52976"/>
            <a:ext cx="4593296" cy="33425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69838" y="1715970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UCI</a:t>
            </a:r>
            <a:endParaRPr lang="es-PE" sz="2400" dirty="0"/>
          </a:p>
        </p:txBody>
      </p:sp>
      <p:sp>
        <p:nvSpPr>
          <p:cNvPr id="13" name="Rectángulo 12"/>
          <p:cNvSpPr/>
          <p:nvPr/>
        </p:nvSpPr>
        <p:spPr>
          <a:xfrm>
            <a:off x="473000" y="5798025"/>
            <a:ext cx="2877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Hospitalización</a:t>
            </a:r>
            <a:endParaRPr lang="es-PE" sz="2000" dirty="0"/>
          </a:p>
        </p:txBody>
      </p:sp>
      <p:sp>
        <p:nvSpPr>
          <p:cNvPr id="14" name="Rectángulo 13"/>
          <p:cNvSpPr/>
          <p:nvPr/>
        </p:nvSpPr>
        <p:spPr>
          <a:xfrm>
            <a:off x="3590365" y="5798025"/>
            <a:ext cx="685800" cy="39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3527613" y="4901559"/>
            <a:ext cx="685800" cy="39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70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7124" y="-1"/>
            <a:ext cx="7101786" cy="79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dirty="0"/>
              <a:t>Casos semanales, Perú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21920" y="3753132"/>
            <a:ext cx="3832413" cy="3049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Casos bajan 8.0% en SE 40 vs 39</a:t>
            </a:r>
          </a:p>
          <a:p>
            <a:pPr marL="355600" lvl="1" indent="-133350"/>
            <a:r>
              <a:rPr lang="es-ES" b="1" u="sng" dirty="0">
                <a:solidFill>
                  <a:srgbClr val="FF0000"/>
                </a:solidFill>
              </a:rPr>
              <a:t>Suben cinco regiones</a:t>
            </a:r>
          </a:p>
          <a:p>
            <a:pPr marL="355600" lvl="1" indent="-133350"/>
            <a:r>
              <a:rPr lang="es-ES" dirty="0"/>
              <a:t>Ninguna región sube &gt;1 semana</a:t>
            </a:r>
          </a:p>
          <a:p>
            <a:endParaRPr lang="es-ES" dirty="0"/>
          </a:p>
          <a:p>
            <a:r>
              <a:rPr lang="es-ES" dirty="0"/>
              <a:t>Dos subidas entre SE 35-38 </a:t>
            </a:r>
          </a:p>
          <a:p>
            <a:endParaRPr lang="es-ES" dirty="0"/>
          </a:p>
          <a:p>
            <a:r>
              <a:rPr lang="es-ES" dirty="0"/>
              <a:t>Alta variabilidad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8910" y="1"/>
            <a:ext cx="5073090" cy="36848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118910" y="-1"/>
            <a:ext cx="5073090" cy="3684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8" y="794056"/>
            <a:ext cx="8348388" cy="60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 txBox="1">
            <a:spLocks/>
          </p:cNvSpPr>
          <p:nvPr/>
        </p:nvSpPr>
        <p:spPr>
          <a:xfrm>
            <a:off x="8707887" y="1132768"/>
            <a:ext cx="3561450" cy="56638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b="1" dirty="0">
                <a:solidFill>
                  <a:srgbClr val="FF0000"/>
                </a:solidFill>
              </a:rPr>
              <a:t>Subió de 2.93% a 3.12% en SE 40, alza será menor al llegar mas datos</a:t>
            </a:r>
          </a:p>
          <a:p>
            <a:endParaRPr lang="es-ES" sz="2200" dirty="0"/>
          </a:p>
          <a:p>
            <a:r>
              <a:rPr lang="es-ES" sz="2200" b="1" dirty="0">
                <a:solidFill>
                  <a:srgbClr val="FF0000"/>
                </a:solidFill>
              </a:rPr>
              <a:t>Mayor positividad en últimos cinco días</a:t>
            </a:r>
          </a:p>
          <a:p>
            <a:endParaRPr lang="es-ES" sz="2200" b="1" dirty="0">
              <a:solidFill>
                <a:srgbClr val="FF0000"/>
              </a:solidFill>
            </a:endParaRPr>
          </a:p>
          <a:p>
            <a:r>
              <a:rPr lang="es-ES" sz="2200" b="1" dirty="0">
                <a:solidFill>
                  <a:srgbClr val="FF0000"/>
                </a:solidFill>
              </a:rPr>
              <a:t>Tercera subida en cinco semanas, alzas en SE 36 (0.08%) y SE 38 (0.26%)</a:t>
            </a:r>
            <a:r>
              <a:rPr lang="es-ES" sz="2200" dirty="0"/>
              <a:t> </a:t>
            </a:r>
          </a:p>
          <a:p>
            <a:endParaRPr lang="es-PE" sz="2200" dirty="0"/>
          </a:p>
          <a:p>
            <a:r>
              <a:rPr lang="es-PE" sz="2200" dirty="0"/>
              <a:t>Más pruebas realizadas en </a:t>
            </a:r>
            <a:r>
              <a:rPr lang="es-PE" sz="2200" dirty="0" err="1"/>
              <a:t>SEs</a:t>
            </a:r>
            <a:r>
              <a:rPr lang="es-PE" sz="2200" dirty="0"/>
              <a:t> 35-36 y 36-37. Subirá en </a:t>
            </a:r>
            <a:r>
              <a:rPr lang="es-PE" sz="2200" dirty="0" err="1"/>
              <a:t>SEs</a:t>
            </a:r>
            <a:r>
              <a:rPr lang="es-PE" sz="2200" dirty="0"/>
              <a:t> 38-39</a:t>
            </a:r>
          </a:p>
          <a:p>
            <a:endParaRPr lang="es-PE" sz="2200" b="1" u="sng" dirty="0">
              <a:solidFill>
                <a:srgbClr val="FF0000"/>
              </a:solidFill>
            </a:endParaRPr>
          </a:p>
          <a:p>
            <a:r>
              <a:rPr lang="es-PE" sz="2200" b="1" u="sng" dirty="0">
                <a:solidFill>
                  <a:srgbClr val="FF0000"/>
                </a:solidFill>
              </a:rPr>
              <a:t>Oscilaciones preocupantes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060803" y="6929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Positividad antigénica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8" y="54592"/>
            <a:ext cx="8732214" cy="67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/>
          <p:cNvSpPr txBox="1">
            <a:spLocks/>
          </p:cNvSpPr>
          <p:nvPr/>
        </p:nvSpPr>
        <p:spPr>
          <a:xfrm>
            <a:off x="-67643" y="957448"/>
            <a:ext cx="3561450" cy="3166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PE" sz="2200" b="1" u="sng" dirty="0">
                <a:solidFill>
                  <a:srgbClr val="FF0000"/>
                </a:solidFill>
              </a:rPr>
              <a:t>Delta domina y reemplaza a todas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Lima: Lambda y Gamma bajan. Mu no avanza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Callao: Delta domina. Resto del país casi igual</a:t>
            </a:r>
          </a:p>
          <a:p>
            <a:pPr>
              <a:spcBef>
                <a:spcPts val="0"/>
              </a:spcBef>
            </a:pPr>
            <a:endParaRPr lang="es-PE" sz="2200" dirty="0"/>
          </a:p>
          <a:p>
            <a:pPr>
              <a:spcBef>
                <a:spcPts val="0"/>
              </a:spcBef>
            </a:pPr>
            <a:r>
              <a:rPr lang="es-PE" sz="2200" dirty="0"/>
              <a:t>Resultados de dos semanas atrás. Faltan fuentes clave</a:t>
            </a:r>
            <a:endParaRPr lang="es-PE" sz="2200" b="1" dirty="0">
              <a:solidFill>
                <a:srgbClr val="FF000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62441" y="1051"/>
            <a:ext cx="3010173" cy="943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Variantes en Lima y Callao</a:t>
            </a:r>
            <a:endParaRPr lang="es-PE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4645" y="40944"/>
            <a:ext cx="8766411" cy="678293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r:link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30" y="3930555"/>
            <a:ext cx="3875368" cy="29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24000" y="1848501"/>
            <a:ext cx="9144000" cy="2387600"/>
          </a:xfrm>
        </p:spPr>
        <p:txBody>
          <a:bodyPr/>
          <a:lstStyle/>
          <a:p>
            <a:r>
              <a:rPr lang="es-MX" b="1" dirty="0"/>
              <a:t>Análisis regional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70172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6118" y="-1"/>
            <a:ext cx="10515600" cy="794057"/>
          </a:xfrm>
        </p:spPr>
        <p:txBody>
          <a:bodyPr>
            <a:normAutofit/>
          </a:bodyPr>
          <a:lstStyle/>
          <a:p>
            <a:pPr algn="ctr"/>
            <a:r>
              <a:rPr lang="es-PE" dirty="0"/>
              <a:t>Fallecidos semanales por región*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6391448"/>
            <a:ext cx="8511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* Datos de la semana actual incompletos. Totales de fila incluyen semanas no mostradas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8417456" y="794056"/>
            <a:ext cx="3832413" cy="6117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200" dirty="0"/>
              <a:t>Casi no bajan (2.3%, 4),  caída podría desaparecer en días</a:t>
            </a:r>
          </a:p>
          <a:p>
            <a:pPr marL="355600" lvl="1" indent="-133350"/>
            <a:r>
              <a:rPr lang="es-PE" sz="1800" b="1" u="sng" dirty="0">
                <a:solidFill>
                  <a:srgbClr val="FF0000"/>
                </a:solidFill>
              </a:rPr>
              <a:t>Lima metropolitana sube 18.2% tras subir 22.2%, porcentualmente mayor subida desde enero</a:t>
            </a:r>
            <a:endParaRPr lang="es-PE" sz="1800" dirty="0"/>
          </a:p>
          <a:p>
            <a:pPr marL="355600" lvl="1" indent="-133350"/>
            <a:r>
              <a:rPr lang="es-PE" sz="1800" dirty="0"/>
              <a:t>Resto del país baja 12.0%, </a:t>
            </a:r>
            <a:r>
              <a:rPr lang="es-PE" sz="1800" b="1" u="sng" dirty="0">
                <a:solidFill>
                  <a:srgbClr val="FF0000"/>
                </a:solidFill>
              </a:rPr>
              <a:t>segunda menor subida de 2a ola</a:t>
            </a:r>
          </a:p>
          <a:p>
            <a:pPr marL="355600" lvl="1" indent="-133350"/>
            <a:endParaRPr lang="es-PE" sz="1800" b="1" u="sng" dirty="0">
              <a:solidFill>
                <a:srgbClr val="FF0000"/>
              </a:solidFill>
            </a:endParaRPr>
          </a:p>
          <a:p>
            <a:r>
              <a:rPr lang="es-ES" sz="2200" dirty="0"/>
              <a:t>Riesgos: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dirty="0"/>
              <a:t>Mayor valor en Lima metro en cinco semanas, 39% de fallecidos. Suben DIRIS Lima Norte y Centro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dirty="0"/>
              <a:t>Costa centro y parte de costa norte suben. </a:t>
            </a:r>
          </a:p>
          <a:p>
            <a:pPr marL="355600" lvl="1" indent="-133350"/>
            <a:endParaRPr lang="es-PE" sz="1800" b="1" u="sng" dirty="0">
              <a:solidFill>
                <a:srgbClr val="FF0000"/>
              </a:solidFill>
            </a:endParaRPr>
          </a:p>
          <a:p>
            <a:r>
              <a:rPr lang="es-ES" sz="2200" dirty="0"/>
              <a:t>Estancamiento: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dirty="0"/>
              <a:t>Una región sube poco (2), doce estancadas (±1)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dirty="0"/>
              <a:t>Todas las regiones en &lt;7.5% de pico de 2ª ola</a:t>
            </a:r>
          </a:p>
          <a:p>
            <a:pPr marL="355600" lvl="1" indent="-133350">
              <a:spcBef>
                <a:spcPts val="1000"/>
              </a:spcBef>
            </a:pPr>
            <a:r>
              <a:rPr lang="es-ES" sz="1800" dirty="0"/>
              <a:t>Mortalidad uniformemente baja, pese a alzas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r:link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8" y="650194"/>
            <a:ext cx="8439850" cy="56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9169688" y="1336221"/>
            <a:ext cx="3070168" cy="5521779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chemeClr val="accent1">
                    <a:lumMod val="50000"/>
                  </a:schemeClr>
                </a:solidFill>
              </a:rPr>
              <a:t>Perú: &gt;1070 camas UCI libres, sube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Lima: </a:t>
            </a:r>
            <a:r>
              <a:rPr lang="es-PE" sz="1600" dirty="0">
                <a:solidFill>
                  <a:schemeClr val="accent1">
                    <a:lumMod val="50000"/>
                  </a:schemeClr>
                </a:solidFill>
              </a:rPr>
              <a:t>323 camas UCI libres, sube. &gt;301, 292, 295 y 294 en semanas previas</a:t>
            </a:r>
            <a:endParaRPr lang="es-PE" sz="1600" b="1" dirty="0">
              <a:solidFill>
                <a:srgbClr val="FF00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Suben &gt;1%*</a:t>
            </a:r>
            <a:r>
              <a:rPr lang="es-PE" sz="1600" dirty="0">
                <a:solidFill>
                  <a:srgbClr val="002060"/>
                </a:solidFill>
              </a:rPr>
              <a:t> Madre de Dios (3.6%), Puno (3.2%) y Tacna (5.7%) en el sur, más San Martín (2.5%) y Pasco (1.5%), que sube 17% en cuatro semanas</a:t>
            </a:r>
            <a:r>
              <a:rPr lang="es-PE" sz="1600" b="1" dirty="0">
                <a:solidFill>
                  <a:srgbClr val="FF0000"/>
                </a:solidFill>
              </a:rPr>
              <a:t>**</a:t>
            </a:r>
            <a:endParaRPr lang="es-PE" sz="16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dirty="0">
                <a:solidFill>
                  <a:srgbClr val="002060"/>
                </a:solidFill>
              </a:rPr>
              <a:t>Cuatro últimas semanas suben 5, 7, 6 y 2 regiones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s-ES" sz="1600" b="1" dirty="0">
                <a:solidFill>
                  <a:srgbClr val="FF0000"/>
                </a:solidFill>
              </a:rPr>
              <a:t>&gt;promedio (45%)</a:t>
            </a:r>
            <a:r>
              <a:rPr lang="es-ES" sz="1600" dirty="0">
                <a:solidFill>
                  <a:srgbClr val="002060"/>
                </a:solidFill>
              </a:rPr>
              <a:t>: Piura (54%), Lambayeque (47%) y Ancash (64%) en costa norte, Lima metropolitana (56%), Callao (62%) e Ica (48%) en costa centro, Arequipa (54%), Cusco (68%) y Puno (57%) en sur y Loreto (52%)</a:t>
            </a:r>
            <a:endParaRPr lang="es-PE" sz="1600" dirty="0">
              <a:solidFill>
                <a:srgbClr val="00206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s-PE" sz="1600" b="1" dirty="0">
                <a:solidFill>
                  <a:srgbClr val="FF0000"/>
                </a:solidFill>
              </a:rPr>
              <a:t>Se mantienen (±1%) pero &gt;30%</a:t>
            </a:r>
            <a:r>
              <a:rPr lang="es-PE" sz="1600" dirty="0">
                <a:solidFill>
                  <a:srgbClr val="002060"/>
                </a:solidFill>
              </a:rPr>
              <a:t>: Ninguna versus 3, 5, 2 y 2 regiones en las últimas cuatro semanas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278470" y="-52534"/>
            <a:ext cx="2913530" cy="1471899"/>
          </a:xfrm>
        </p:spPr>
        <p:txBody>
          <a:bodyPr>
            <a:noAutofit/>
          </a:bodyPr>
          <a:lstStyle/>
          <a:p>
            <a:pPr algn="ctr"/>
            <a:r>
              <a:rPr lang="es-PE" sz="3200" b="1" u="sng" dirty="0">
                <a:solidFill>
                  <a:srgbClr val="FF0000"/>
                </a:solidFill>
              </a:rPr>
              <a:t>Alta ocupación </a:t>
            </a:r>
            <a:r>
              <a:rPr lang="es-PE" sz="3200" dirty="0"/>
              <a:t>de camas UCI: 45.0%, cae 3.0%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086048" y="3746057"/>
            <a:ext cx="117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3600" b="1" dirty="0">
                <a:solidFill>
                  <a:srgbClr val="FF0000"/>
                </a:solidFill>
              </a:rPr>
              <a:t>*</a:t>
            </a:r>
            <a:endParaRPr lang="es-PE" sz="3600" dirty="0">
              <a:solidFill>
                <a:srgbClr val="FF0000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2447149-CD26-42B4-81D8-97583DF98813}"/>
              </a:ext>
            </a:extLst>
          </p:cNvPr>
          <p:cNvGrpSpPr/>
          <p:nvPr/>
        </p:nvGrpSpPr>
        <p:grpSpPr>
          <a:xfrm>
            <a:off x="53787" y="0"/>
            <a:ext cx="9224683" cy="6712798"/>
            <a:chOff x="26491" y="69291"/>
            <a:chExt cx="9224683" cy="6712798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2" r:link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91" y="69291"/>
              <a:ext cx="9224683" cy="6712798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4872465" y="3930371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081956" y="3960858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7641457" y="3942092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7653180" y="2912809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6246412" y="3939746"/>
              <a:ext cx="11716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3600" b="1" dirty="0">
                  <a:solidFill>
                    <a:srgbClr val="FF0000"/>
                  </a:solidFill>
                </a:rPr>
                <a:t>*</a:t>
              </a:r>
              <a:endParaRPr lang="es-PE" sz="3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34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38789</TotalTime>
  <Words>1901</Words>
  <Application>Microsoft Office PowerPoint</Application>
  <PresentationFormat>Panorámica</PresentationFormat>
  <Paragraphs>298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Situación Epidemiológica de la  COVID-19 al 9 de Octubre del 2021</vt:lpstr>
      <vt:lpstr>La pandemia esta semana</vt:lpstr>
      <vt:lpstr>Ocupación de camas UCI y hospitalización</vt:lpstr>
      <vt:lpstr>Presentación de PowerPoint</vt:lpstr>
      <vt:lpstr>Presentación de PowerPoint</vt:lpstr>
      <vt:lpstr>Presentación de PowerPoint</vt:lpstr>
      <vt:lpstr>Análisis regional</vt:lpstr>
      <vt:lpstr>Fallecidos semanales por región*</vt:lpstr>
      <vt:lpstr>Alta ocupación de camas UCI: 45.0%, cae 3.0%</vt:lpstr>
      <vt:lpstr>Ocupación de camas de no UCI baja 0.3% tras tres semanas de alza </vt:lpstr>
      <vt:lpstr>Presentación de PowerPoint</vt:lpstr>
      <vt:lpstr>Presentación de PowerPoint</vt:lpstr>
      <vt:lpstr>Cambios en frecuencia de variantes por macro-región</vt:lpstr>
      <vt:lpstr>Análisis macro-regional y regional</vt:lpstr>
      <vt:lpstr>Lima metro, Callao y Lima región suben</vt:lpstr>
      <vt:lpstr>Costa Centro  Fallecidos suben. Ocupación camas UCI alta y no UCI alta y sube en el Callao. Casos bajan. Positividad antigénica &gt;5% en Lima región</vt:lpstr>
      <vt:lpstr>Costa Sur Fallecidos se mantienen. Ocupación camas UCI sube en Tacna y no UCI algo alta en Arequipa. Casos suben en Moquegua. Positividad antigénica sube levemente en Moquegua</vt:lpstr>
      <vt:lpstr>Sierra/Selva Sur Fallecidos se mantienen. Ocupación camas UCI sube en Madre de Dios y Puno. Ocupación no UCI baja. Casos bajan. Positividad antigénica sube &gt;0.5% en Apurímac</vt:lpstr>
      <vt:lpstr>Sierra/Selva Centro Fallecidos se mantienen. Ocupación UCI sube en Pasco cuatro semanas. Ocupación camas no UCI y casos suben en Huánuco y Huancavelica. Positividad antigénica sube en Huánuco</vt:lpstr>
      <vt:lpstr>Selva Baja  Fallecidos se mantienen muy bajos. Ocupación camas UCI y casos bajan. Ocupación camas no UCI subió tres semanas en Ucayali. Positividad antigénica subió en Ucayali</vt:lpstr>
      <vt:lpstr>Sierra/Selva Norte Fallecidos bajan. Ocupación camas UCI sube en San Martín. Ocupación no UCI y casos bajan. Positividad antigénica &gt;5% cuatro semanas en San Martín</vt:lpstr>
      <vt:lpstr>Presentación de PowerPoint</vt:lpstr>
      <vt:lpstr>Tasa de mortalidad cae más, muy baja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Willy Lescano</dc:creator>
  <cp:lastModifiedBy>Johar</cp:lastModifiedBy>
  <cp:revision>1191</cp:revision>
  <cp:lastPrinted>2021-07-05T19:20:30Z</cp:lastPrinted>
  <dcterms:created xsi:type="dcterms:W3CDTF">2020-07-09T22:59:19Z</dcterms:created>
  <dcterms:modified xsi:type="dcterms:W3CDTF">2021-10-12T14:22:06Z</dcterms:modified>
</cp:coreProperties>
</file>